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80" r:id="rId3"/>
    <p:sldId id="281" r:id="rId4"/>
    <p:sldId id="282" r:id="rId5"/>
    <p:sldId id="283" r:id="rId6"/>
    <p:sldId id="284" r:id="rId7"/>
    <p:sldId id="285" r:id="rId8"/>
    <p:sldId id="286" r:id="rId9"/>
    <p:sldId id="295" r:id="rId10"/>
    <p:sldId id="296" r:id="rId11"/>
    <p:sldId id="287" r:id="rId12"/>
    <p:sldId id="288" r:id="rId13"/>
    <p:sldId id="299" r:id="rId14"/>
    <p:sldId id="300" r:id="rId15"/>
    <p:sldId id="303" r:id="rId16"/>
    <p:sldId id="304" r:id="rId17"/>
    <p:sldId id="305" r:id="rId18"/>
    <p:sldId id="306" r:id="rId19"/>
    <p:sldId id="307" r:id="rId20"/>
    <p:sldId id="308" r:id="rId21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essa Tregubova" initials="I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5D9E"/>
    <a:srgbClr val="9F2E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3243"/>
  </p:normalViewPr>
  <p:slideViewPr>
    <p:cSldViewPr snapToGrid="0" snapToObjects="1">
      <p:cViewPr>
        <p:scale>
          <a:sx n="83" d="100"/>
          <a:sy n="83" d="100"/>
        </p:scale>
        <p:origin x="1696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E7F92C-80C2-404A-B53F-E0DFDD35D899}" type="datetimeFigureOut">
              <a:rPr lang="en-RU" smtClean="0"/>
              <a:t>17.09.2021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CCD18-8639-9140-8186-EC21028FD6D2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223927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5000E-4A12-ED42-9E45-17B10C3E51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C2ADBA-E209-B24F-94FA-547170D608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664B3-BE95-DB41-B443-3AC16DDF9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F3D58-B2F2-9C4D-95F6-6765E68715D0}" type="datetimeFigureOut">
              <a:rPr lang="en-RU" smtClean="0"/>
              <a:t>17.09.2021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93003-9F0B-A64C-85E9-9ABCB3931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4D02E-273E-5949-9B58-BDA4C4CD6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27654-5A72-6443-944F-12C6097AEE15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84519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7C697-53D7-6E4A-BB9E-1CEB9FBAA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C0A179-62E3-CD47-8BAF-2FCB1BEDC2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D3613-F032-C04E-8EF0-B02C0F585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F3D58-B2F2-9C4D-95F6-6765E68715D0}" type="datetimeFigureOut">
              <a:rPr lang="en-RU" smtClean="0"/>
              <a:t>17.09.2021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9F82D-CBD0-FC4B-9E8D-6038BF764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5198D-01BB-3B4C-B887-CBB586FDF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27654-5A72-6443-944F-12C6097AEE15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79138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1232C4-8276-1E42-A588-C3D2D79116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9563D4-10B2-3A42-8E40-921FB05472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14696-F5EA-F042-BCC4-CE3C44784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F3D58-B2F2-9C4D-95F6-6765E68715D0}" type="datetimeFigureOut">
              <a:rPr lang="en-RU" smtClean="0"/>
              <a:t>17.09.2021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B54FE-EA24-6D4F-864B-0050EB4D9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D7D22-0593-B94D-B122-CD464CCF0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27654-5A72-6443-944F-12C6097AEE15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48098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A8466-CCC1-6246-9976-71E99764F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47ED9-7C9E-EE47-821E-C802653AA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3DCE0-F1F8-414A-8A58-4DEFDD874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F3D58-B2F2-9C4D-95F6-6765E68715D0}" type="datetimeFigureOut">
              <a:rPr lang="en-RU" smtClean="0"/>
              <a:t>17.09.2021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FD20BE-E431-F74C-BA0F-D9D2ED6F5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7E3F14-775A-274E-A87F-3939E17DE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27654-5A72-6443-944F-12C6097AEE15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77148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1B5A3-9A14-7048-9497-B63BA099A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B6C74-8FE8-9745-AE6B-176C4D4D9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93DEE-4AA3-904D-BFB9-39ECE39D9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F3D58-B2F2-9C4D-95F6-6765E68715D0}" type="datetimeFigureOut">
              <a:rPr lang="en-RU" smtClean="0"/>
              <a:t>17.09.2021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834C2-A29B-CB49-9503-37132DE27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EE445-DE61-BF40-9C65-1E2D2FA89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27654-5A72-6443-944F-12C6097AEE15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666992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BC344-1545-3745-835C-D8D71F914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AD310-962A-D54B-84EA-36DFB4310B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81C3CE-0BA1-7E46-A46E-A24E5D146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99ECDE-7C70-4045-92B1-DA92A8ECD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F3D58-B2F2-9C4D-95F6-6765E68715D0}" type="datetimeFigureOut">
              <a:rPr lang="en-RU" smtClean="0"/>
              <a:t>17.09.2021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506A3-2BC8-8F4A-9600-03E7DF488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5759B4-47C9-8247-868E-320CAE8F9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27654-5A72-6443-944F-12C6097AEE15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94211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AC476-F3A3-1943-A5FF-725EBEC8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AE2F4-D5A8-274D-87B6-F9FAD8103C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E78334-0FE4-4943-A502-FC727441B2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16B2FA-D27F-E64F-A9FA-654A51568B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B08C6C-BC1B-5B4F-8263-04C8648AE6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76DCA1-4525-CD4E-B52A-E0D6C6B52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F3D58-B2F2-9C4D-95F6-6765E68715D0}" type="datetimeFigureOut">
              <a:rPr lang="en-RU" smtClean="0"/>
              <a:t>17.09.2021</a:t>
            </a:fld>
            <a:endParaRPr lang="en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302C65-97DF-DB40-8D8C-BDCF7997A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1EEB08-CBD2-4248-BF4E-D50EADECF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27654-5A72-6443-944F-12C6097AEE15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30532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82CBE-2351-EB4F-B042-F19432B40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63DB29-C892-FC4D-8EF4-E4D4F4312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F3D58-B2F2-9C4D-95F6-6765E68715D0}" type="datetimeFigureOut">
              <a:rPr lang="en-RU" smtClean="0"/>
              <a:t>17.09.2021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C12D36-887E-BA4E-A24D-EF76A5F38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0EFE40-F636-0844-A656-EAB77EF64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27654-5A72-6443-944F-12C6097AEE15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260661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B628F4-B3AC-8246-93E2-B09A4ACB2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F3D58-B2F2-9C4D-95F6-6765E68715D0}" type="datetimeFigureOut">
              <a:rPr lang="en-RU" smtClean="0"/>
              <a:t>17.09.2021</a:t>
            </a:fld>
            <a:endParaRPr lang="en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CE57AB-02C0-C443-89AD-7A910F8CF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91089-25A1-BF48-B368-9FF5668CA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27654-5A72-6443-944F-12C6097AEE15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65986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FDBD0-65ED-F645-BD72-02A863DF6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B9021-3892-AE41-8293-AC140C3F2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241B07-920F-4A4C-BB96-8B0DB93836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139D0C-A2CC-3A4F-8A82-6F2626331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F3D58-B2F2-9C4D-95F6-6765E68715D0}" type="datetimeFigureOut">
              <a:rPr lang="en-RU" smtClean="0"/>
              <a:t>17.09.2021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BB3CF-76DB-9E4F-8867-9C2228EE9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0F1F4D-E443-5244-BAAC-52996F9F8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27654-5A72-6443-944F-12C6097AEE15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334523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4916B-53D7-6843-961E-DAF30B185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4F82C1-340D-A741-96EC-FCC6FF0236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766F31-9811-9D43-B1C0-4A6A90A1C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EE4D71-E33E-C24F-A9F1-26F76D155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F3D58-B2F2-9C4D-95F6-6765E68715D0}" type="datetimeFigureOut">
              <a:rPr lang="en-RU" smtClean="0"/>
              <a:t>17.09.2021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CCB7C8-AE8C-584D-9D9C-6B0091060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8AE816-32D1-1E4F-A314-3D6FAB5C2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27654-5A72-6443-944F-12C6097AEE15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004509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265386-1006-274E-871A-6D70BA9AA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733764-BE26-714B-9F57-7E6F52756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16327-16E3-7241-A3DE-65267561E8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6F3D58-B2F2-9C4D-95F6-6765E68715D0}" type="datetimeFigureOut">
              <a:rPr lang="en-RU" smtClean="0"/>
              <a:t>17.09.2021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CF253-3086-B344-B4F4-016494B1E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9445C-FD40-3343-BD81-C5DAA29D6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827654-5A72-6443-944F-12C6097AEE15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770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32221805_Geographical_Random_Forests_A_Spatial_Extension_of_the_Random_Forest_Algorithm_to_Address_Spatial_Heterogeneity_in_Remote_Sensing_and_Population_Modelling" TargetMode="External"/><Relationship Id="rId2" Type="http://schemas.openxmlformats.org/officeDocument/2006/relationships/hyperlink" Target="https://pro.arcgis.com/ru/pro-app/latest/tool-reference/spatial-statistics/h-how-spatial-autocorrelation-moran-s-i-spatial-st.ht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F996-DC09-5946-A2B6-B9753904F3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0F202D-8A4B-274A-AA72-5A41948C77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5" name="Picture 4" descr="A person's face on a screen&#10;&#10;Description automatically generated with low confidence">
            <a:extLst>
              <a:ext uri="{FF2B5EF4-FFF2-40B4-BE49-F238E27FC236}">
                <a16:creationId xmlns:a16="http://schemas.microsoft.com/office/drawing/2014/main" id="{A702A6B7-1790-6444-A901-8CF69ADAD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1000"/>
            <a:ext cx="12192000" cy="76200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422CB21-C805-462C-AEAE-EE8A685731B6}"/>
              </a:ext>
            </a:extLst>
          </p:cNvPr>
          <p:cNvSpPr/>
          <p:nvPr/>
        </p:nvSpPr>
        <p:spPr>
          <a:xfrm>
            <a:off x="-1284270" y="595901"/>
            <a:ext cx="986319" cy="770562"/>
          </a:xfrm>
          <a:prstGeom prst="rect">
            <a:avLst/>
          </a:prstGeom>
          <a:solidFill>
            <a:srgbClr val="245D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8027732-FB60-428B-8C24-9892D48B1612}"/>
              </a:ext>
            </a:extLst>
          </p:cNvPr>
          <p:cNvSpPr/>
          <p:nvPr/>
        </p:nvSpPr>
        <p:spPr>
          <a:xfrm>
            <a:off x="-1284271" y="1684017"/>
            <a:ext cx="986319" cy="770562"/>
          </a:xfrm>
          <a:prstGeom prst="rect">
            <a:avLst/>
          </a:prstGeom>
          <a:solidFill>
            <a:srgbClr val="9F2E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8988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CB30E58-D8C6-41A9-900C-DA2C78B26F09}"/>
              </a:ext>
            </a:extLst>
          </p:cNvPr>
          <p:cNvSpPr/>
          <p:nvPr/>
        </p:nvSpPr>
        <p:spPr>
          <a:xfrm>
            <a:off x="0" y="6709024"/>
            <a:ext cx="12192000" cy="169524"/>
          </a:xfrm>
          <a:prstGeom prst="rect">
            <a:avLst/>
          </a:prstGeom>
          <a:solidFill>
            <a:srgbClr val="245D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E2C3DD77-21E7-4345-A61D-E5FC7ADC45BF}"/>
              </a:ext>
            </a:extLst>
          </p:cNvPr>
          <p:cNvSpPr/>
          <p:nvPr/>
        </p:nvSpPr>
        <p:spPr>
          <a:xfrm>
            <a:off x="11539624" y="6349699"/>
            <a:ext cx="462068" cy="462068"/>
          </a:xfrm>
          <a:prstGeom prst="ellipse">
            <a:avLst/>
          </a:prstGeom>
          <a:solidFill>
            <a:schemeClr val="bg1"/>
          </a:solidFill>
          <a:ln w="76200">
            <a:solidFill>
              <a:srgbClr val="245D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BD878D-2A55-4A8D-9FCE-AE3321C4FF5D}"/>
              </a:ext>
            </a:extLst>
          </p:cNvPr>
          <p:cNvSpPr txBox="1"/>
          <p:nvPr/>
        </p:nvSpPr>
        <p:spPr>
          <a:xfrm>
            <a:off x="11531692" y="6373572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10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CFC0A2-14D7-B244-8C8C-E570F8CC0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08" y="2504155"/>
            <a:ext cx="6894361" cy="2847809"/>
          </a:xfrm>
          <a:prstGeom prst="rect">
            <a:avLst/>
          </a:prstGeom>
        </p:spPr>
      </p:pic>
      <p:pic>
        <p:nvPicPr>
          <p:cNvPr id="12" name="Picture 2" descr="Learn to Test for Heteroscedasticity in SPSS With Data From the Canadian  Fuel Consumption Report (2015)">
            <a:extLst>
              <a:ext uri="{FF2B5EF4-FFF2-40B4-BE49-F238E27FC236}">
                <a16:creationId xmlns:a16="http://schemas.microsoft.com/office/drawing/2014/main" id="{F3450534-4262-1F40-B168-A41B6BACB6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51" t="7973"/>
          <a:stretch/>
        </p:blipFill>
        <p:spPr bwMode="auto">
          <a:xfrm>
            <a:off x="8204461" y="2547447"/>
            <a:ext cx="2692607" cy="284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DDC0B4-14FF-AE4C-8B6A-CB260B3AD69E}"/>
              </a:ext>
            </a:extLst>
          </p:cNvPr>
          <p:cNvSpPr txBox="1"/>
          <p:nvPr/>
        </p:nvSpPr>
        <p:spPr>
          <a:xfrm>
            <a:off x="-91286" y="130321"/>
            <a:ext cx="120812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None/>
            </a:pPr>
            <a:r>
              <a:rPr lang="ru-RU" sz="24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«Все связано со всем, но близко расположенные вещи связаны сильнее чем удаленные»</a:t>
            </a:r>
          </a:p>
          <a:p>
            <a:pPr marL="0" indent="0" algn="r">
              <a:buNone/>
            </a:pPr>
            <a:r>
              <a:rPr lang="ru-RU" sz="24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					</a:t>
            </a:r>
            <a:r>
              <a:rPr lang="ru-RU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первый закон географии </a:t>
            </a:r>
            <a:r>
              <a:rPr lang="ru-RU" sz="20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Вальдо</a:t>
            </a:r>
            <a:r>
              <a:rPr lang="ru-RU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Тоблера</a:t>
            </a:r>
            <a:endParaRPr lang="ru-RU" sz="2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Прямоугольник 3">
            <a:extLst>
              <a:ext uri="{FF2B5EF4-FFF2-40B4-BE49-F238E27FC236}">
                <a16:creationId xmlns:a16="http://schemas.microsoft.com/office/drawing/2014/main" id="{AEF152A1-2EEC-3746-8400-563C91E31EAE}"/>
              </a:ext>
            </a:extLst>
          </p:cNvPr>
          <p:cNvSpPr/>
          <p:nvPr/>
        </p:nvSpPr>
        <p:spPr>
          <a:xfrm>
            <a:off x="-19367" y="12849"/>
            <a:ext cx="12211367" cy="1242514"/>
          </a:xfrm>
          <a:prstGeom prst="rect">
            <a:avLst/>
          </a:prstGeom>
          <a:solidFill>
            <a:srgbClr val="245D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481CDD-7063-3346-B4E5-709A361C8204}"/>
              </a:ext>
            </a:extLst>
          </p:cNvPr>
          <p:cNvSpPr txBox="1"/>
          <p:nvPr/>
        </p:nvSpPr>
        <p:spPr>
          <a:xfrm>
            <a:off x="55386" y="218607"/>
            <a:ext cx="120812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В целом для пространственных задач применяют те же модели, что и для обычных, но есть одно НО – факторы </a:t>
            </a:r>
            <a:r>
              <a:rPr lang="ru-RU" sz="24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пространственно</a:t>
            </a:r>
            <a:r>
              <a:rPr lang="ru-RU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зависимые  </a:t>
            </a:r>
          </a:p>
        </p:txBody>
      </p:sp>
      <p:sp>
        <p:nvSpPr>
          <p:cNvPr id="16" name="Равнобедренный треугольник 23">
            <a:extLst>
              <a:ext uri="{FF2B5EF4-FFF2-40B4-BE49-F238E27FC236}">
                <a16:creationId xmlns:a16="http://schemas.microsoft.com/office/drawing/2014/main" id="{4808475F-0925-CF48-90E2-AC9E69D75C5A}"/>
              </a:ext>
            </a:extLst>
          </p:cNvPr>
          <p:cNvSpPr/>
          <p:nvPr/>
        </p:nvSpPr>
        <p:spPr>
          <a:xfrm rot="5400000">
            <a:off x="7384783" y="3660129"/>
            <a:ext cx="555679" cy="19244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C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92C9C1-C1DE-ED4C-89E2-2B1BD490C154}"/>
              </a:ext>
            </a:extLst>
          </p:cNvPr>
          <p:cNvSpPr/>
          <p:nvPr/>
        </p:nvSpPr>
        <p:spPr>
          <a:xfrm>
            <a:off x="899700" y="1760333"/>
            <a:ext cx="5315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Cambria" panose="02040503050406030204" pitchFamily="18" charset="0"/>
              </a:rPr>
              <a:t>Применение линейной регрессии к прогнозированию товарооборота</a:t>
            </a:r>
            <a:endParaRPr lang="en-RU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531B96-A85C-E84B-B98E-67C13C7D113B}"/>
              </a:ext>
            </a:extLst>
          </p:cNvPr>
          <p:cNvSpPr/>
          <p:nvPr/>
        </p:nvSpPr>
        <p:spPr>
          <a:xfrm>
            <a:off x="7027535" y="1812938"/>
            <a:ext cx="5315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latin typeface="Cambria" panose="02040503050406030204" pitchFamily="18" charset="0"/>
              </a:rPr>
              <a:t>Гетероскедастичность</a:t>
            </a:r>
            <a:r>
              <a:rPr lang="ru-RU" dirty="0">
                <a:latin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</a:rPr>
              <a:t>остаткоа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63940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591647D-6D69-437A-B360-CF899DE1A787}"/>
              </a:ext>
            </a:extLst>
          </p:cNvPr>
          <p:cNvSpPr/>
          <p:nvPr/>
        </p:nvSpPr>
        <p:spPr>
          <a:xfrm>
            <a:off x="-19367" y="0"/>
            <a:ext cx="1221136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8EC1F09-94A7-4E3A-AE0E-8A088C307A22}"/>
              </a:ext>
            </a:extLst>
          </p:cNvPr>
          <p:cNvSpPr/>
          <p:nvPr/>
        </p:nvSpPr>
        <p:spPr>
          <a:xfrm>
            <a:off x="-19367" y="12849"/>
            <a:ext cx="12211367" cy="1065943"/>
          </a:xfrm>
          <a:prstGeom prst="rect">
            <a:avLst/>
          </a:prstGeom>
          <a:solidFill>
            <a:srgbClr val="245D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167E87-E8CE-4BB6-A167-79F1246C5D8D}"/>
              </a:ext>
            </a:extLst>
          </p:cNvPr>
          <p:cNvSpPr txBox="1"/>
          <p:nvPr/>
        </p:nvSpPr>
        <p:spPr>
          <a:xfrm>
            <a:off x="-91286" y="130321"/>
            <a:ext cx="120812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None/>
            </a:pPr>
            <a:r>
              <a:rPr lang="ru-RU" sz="24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«Все связано со всем, но близко расположенные вещи связаны сильнее чем удаленные»</a:t>
            </a:r>
          </a:p>
          <a:p>
            <a:pPr marL="0" indent="0" algn="r">
              <a:buNone/>
            </a:pPr>
            <a:r>
              <a:rPr lang="ru-RU" sz="24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					</a:t>
            </a:r>
            <a:r>
              <a:rPr lang="ru-RU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первый закон географии </a:t>
            </a:r>
            <a:r>
              <a:rPr lang="ru-RU" sz="20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Вальдо</a:t>
            </a:r>
            <a:r>
              <a:rPr lang="ru-RU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Тоблера</a:t>
            </a:r>
            <a:endParaRPr lang="ru-RU" sz="2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8C78A154-B7FA-46E2-B069-6F67BE4E9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2132" y="2276366"/>
            <a:ext cx="6264048" cy="3267306"/>
          </a:xfrm>
          <a:prstGeom prst="rect">
            <a:avLst/>
          </a:prstGeom>
          <a:ln>
            <a:solidFill>
              <a:srgbClr val="245D9E"/>
            </a:solidFill>
          </a:ln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996A8D85-60EA-4906-A8E2-C4F9B1334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249" y="2276366"/>
            <a:ext cx="4287583" cy="3267306"/>
          </a:xfrm>
          <a:prstGeom prst="rect">
            <a:avLst/>
          </a:prstGeom>
          <a:noFill/>
          <a:ln>
            <a:solidFill>
              <a:srgbClr val="245D9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5BC21A-C771-42AF-AE20-C80BB463AB1E}"/>
              </a:ext>
            </a:extLst>
          </p:cNvPr>
          <p:cNvSpPr txBox="1"/>
          <p:nvPr/>
        </p:nvSpPr>
        <p:spPr>
          <a:xfrm>
            <a:off x="1005833" y="1777161"/>
            <a:ext cx="5249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НЕФОРМАЛЬНАЯ КАРТА РАЙОНОВ ТЕЛЬ-АВИВА</a:t>
            </a:r>
            <a:endParaRPr lang="en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3D7EC3-D215-4E9A-890B-E05C04E1470C}"/>
              </a:ext>
            </a:extLst>
          </p:cNvPr>
          <p:cNvSpPr txBox="1"/>
          <p:nvPr/>
        </p:nvSpPr>
        <p:spPr>
          <a:xfrm>
            <a:off x="7303429" y="1777161"/>
            <a:ext cx="4179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КАРТА ЦЕН НА НЕДВИЖИМОСТЬ В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UK</a:t>
            </a:r>
            <a:endParaRPr lang="en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28D61A4-F329-44F4-9B7C-A40E0D85E53A}"/>
              </a:ext>
            </a:extLst>
          </p:cNvPr>
          <p:cNvSpPr/>
          <p:nvPr/>
        </p:nvSpPr>
        <p:spPr>
          <a:xfrm>
            <a:off x="0" y="6709024"/>
            <a:ext cx="12192000" cy="169524"/>
          </a:xfrm>
          <a:prstGeom prst="rect">
            <a:avLst/>
          </a:prstGeom>
          <a:solidFill>
            <a:srgbClr val="245D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6DB4683D-B2FB-4404-AD23-E51211ED0EE3}"/>
              </a:ext>
            </a:extLst>
          </p:cNvPr>
          <p:cNvSpPr/>
          <p:nvPr/>
        </p:nvSpPr>
        <p:spPr>
          <a:xfrm>
            <a:off x="11539624" y="6349699"/>
            <a:ext cx="462068" cy="462068"/>
          </a:xfrm>
          <a:prstGeom prst="ellipse">
            <a:avLst/>
          </a:prstGeom>
          <a:solidFill>
            <a:schemeClr val="bg1"/>
          </a:solidFill>
          <a:ln w="76200">
            <a:solidFill>
              <a:srgbClr val="245D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D8B6F1-1CFC-48C8-93DE-5B574F28EA25}"/>
              </a:ext>
            </a:extLst>
          </p:cNvPr>
          <p:cNvSpPr txBox="1"/>
          <p:nvPr/>
        </p:nvSpPr>
        <p:spPr>
          <a:xfrm>
            <a:off x="11536832" y="6373572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018730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95AE433-B62F-49EF-A0D0-5DC5E635B9F2}"/>
              </a:ext>
            </a:extLst>
          </p:cNvPr>
          <p:cNvSpPr/>
          <p:nvPr/>
        </p:nvSpPr>
        <p:spPr>
          <a:xfrm>
            <a:off x="0" y="6709024"/>
            <a:ext cx="12192000" cy="169524"/>
          </a:xfrm>
          <a:prstGeom prst="rect">
            <a:avLst/>
          </a:prstGeom>
          <a:solidFill>
            <a:srgbClr val="245D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207A998C-BE8A-48E8-844E-02BED5CBB390}"/>
              </a:ext>
            </a:extLst>
          </p:cNvPr>
          <p:cNvSpPr/>
          <p:nvPr/>
        </p:nvSpPr>
        <p:spPr>
          <a:xfrm>
            <a:off x="11539624" y="6349699"/>
            <a:ext cx="462068" cy="462068"/>
          </a:xfrm>
          <a:prstGeom prst="ellipse">
            <a:avLst/>
          </a:prstGeom>
          <a:solidFill>
            <a:schemeClr val="bg1"/>
          </a:solidFill>
          <a:ln w="76200">
            <a:solidFill>
              <a:srgbClr val="245D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7B8F74-5F63-4A47-AD68-1C9826CE1DF5}"/>
              </a:ext>
            </a:extLst>
          </p:cNvPr>
          <p:cNvSpPr txBox="1"/>
          <p:nvPr/>
        </p:nvSpPr>
        <p:spPr>
          <a:xfrm>
            <a:off x="11542287" y="6385793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12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8545B62-D3D5-487D-A814-6AE5D3680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83" y="72097"/>
            <a:ext cx="11986517" cy="893851"/>
          </a:xfrm>
        </p:spPr>
        <p:txBody>
          <a:bodyPr>
            <a:normAutofit/>
          </a:bodyPr>
          <a:lstStyle/>
          <a:p>
            <a:r>
              <a:rPr lang="ru-RU" sz="4400" b="1" dirty="0">
                <a:solidFill>
                  <a:srgbClr val="005AAA"/>
                </a:solidFill>
                <a:latin typeface="Cambria" panose="02040503050406030204" pitchFamily="18" charset="0"/>
                <a:cs typeface="Times New Roman" pitchFamily="18" charset="0"/>
              </a:rPr>
              <a:t>Пространственная автокорреляция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195C7D0-CFB5-4736-9E95-5FB7B2DE8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327" y="1896935"/>
            <a:ext cx="6635220" cy="59875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245D9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Global Moran’s I </a:t>
            </a:r>
            <a:r>
              <a:rPr lang="ru-RU" sz="1800" dirty="0">
                <a:latin typeface="Cambria" panose="02040503050406030204" pitchFamily="18" charset="0"/>
                <a:ea typeface="Cambria" panose="02040503050406030204" pitchFamily="18" charset="0"/>
              </a:rPr>
              <a:t>– индекс, который показывает уровень </a:t>
            </a:r>
            <a:r>
              <a:rPr lang="ru-RU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кластерности</a:t>
            </a:r>
            <a:r>
              <a:rPr lang="ru-RU" sz="1800" dirty="0">
                <a:latin typeface="Cambria" panose="02040503050406030204" pitchFamily="18" charset="0"/>
                <a:ea typeface="Cambria" panose="02040503050406030204" pitchFamily="18" charset="0"/>
              </a:rPr>
              <a:t> данных	</a:t>
            </a:r>
            <a:endParaRPr lang="en-RU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" name="Picture 2" descr="How are objects&amp;#39; quantitative characteristics spatially distributed?  Finding an answer with Global Moran&amp;#39;s I">
            <a:extLst>
              <a:ext uri="{FF2B5EF4-FFF2-40B4-BE49-F238E27FC236}">
                <a16:creationId xmlns:a16="http://schemas.microsoft.com/office/drawing/2014/main" id="{C30332A4-FEF5-4ACA-9660-45F9CDE786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4"/>
          <a:stretch/>
        </p:blipFill>
        <p:spPr bwMode="auto">
          <a:xfrm>
            <a:off x="518464" y="2667368"/>
            <a:ext cx="5090488" cy="204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83DEF8-2A8D-4D8B-9BF5-86BCD438C250}"/>
              </a:ext>
            </a:extLst>
          </p:cNvPr>
          <p:cNvSpPr txBox="1"/>
          <p:nvPr/>
        </p:nvSpPr>
        <p:spPr>
          <a:xfrm>
            <a:off x="330065" y="1234214"/>
            <a:ext cx="6855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Как понять действительно ли соседи похожи друг на друга?</a:t>
            </a:r>
            <a:endParaRPr lang="en-RU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2A548A-9870-47B8-A676-F97F1EA27159}"/>
              </a:ext>
            </a:extLst>
          </p:cNvPr>
          <p:cNvSpPr txBox="1"/>
          <p:nvPr/>
        </p:nvSpPr>
        <p:spPr>
          <a:xfrm>
            <a:off x="8786157" y="1234214"/>
            <a:ext cx="2194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Кто такие соседи?</a:t>
            </a:r>
            <a:endParaRPr lang="en-RU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CFD6944-5798-4CE6-9B32-5B9778004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513" y="2726286"/>
            <a:ext cx="4169111" cy="161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1">
            <a:extLst>
              <a:ext uri="{FF2B5EF4-FFF2-40B4-BE49-F238E27FC236}">
                <a16:creationId xmlns:a16="http://schemas.microsoft.com/office/drawing/2014/main" id="{B562E967-A81C-429F-BA37-E9A275987FCE}"/>
              </a:ext>
            </a:extLst>
          </p:cNvPr>
          <p:cNvSpPr/>
          <p:nvPr/>
        </p:nvSpPr>
        <p:spPr>
          <a:xfrm>
            <a:off x="7770638" y="1871812"/>
            <a:ext cx="38505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Матрица пространственных весов</a:t>
            </a:r>
            <a:endParaRPr lang="en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C9DDD3-7255-4F0D-814A-CF7249EFF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66" y="5409954"/>
            <a:ext cx="2696975" cy="88410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AF026B1-89C0-45CD-8E57-64F9FA36FB14}"/>
              </a:ext>
            </a:extLst>
          </p:cNvPr>
          <p:cNvSpPr/>
          <p:nvPr/>
        </p:nvSpPr>
        <p:spPr>
          <a:xfrm>
            <a:off x="7242057" y="4717515"/>
            <a:ext cx="49076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вес =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0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если объекты не являются соседями, 1  в противном случае</a:t>
            </a:r>
            <a:endParaRPr lang="en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F161D3A0-D092-46DC-9B9F-12464206869D}"/>
              </a:ext>
            </a:extLst>
          </p:cNvPr>
          <p:cNvSpPr/>
          <p:nvPr/>
        </p:nvSpPr>
        <p:spPr>
          <a:xfrm>
            <a:off x="426267" y="4880159"/>
            <a:ext cx="5182685" cy="369332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Интерпретируется только вместе с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”p-value”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!</a:t>
            </a:r>
            <a:endParaRPr lang="en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7" name="Picture 15">
            <a:extLst>
              <a:ext uri="{FF2B5EF4-FFF2-40B4-BE49-F238E27FC236}">
                <a16:creationId xmlns:a16="http://schemas.microsoft.com/office/drawing/2014/main" id="{29C339F9-90C3-4C7B-957C-E59DF0E205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2112" y="5409954"/>
            <a:ext cx="2286840" cy="92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7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CB30E58-D8C6-41A9-900C-DA2C78B26F09}"/>
              </a:ext>
            </a:extLst>
          </p:cNvPr>
          <p:cNvSpPr/>
          <p:nvPr/>
        </p:nvSpPr>
        <p:spPr>
          <a:xfrm>
            <a:off x="0" y="6709024"/>
            <a:ext cx="12192000" cy="169524"/>
          </a:xfrm>
          <a:prstGeom prst="rect">
            <a:avLst/>
          </a:prstGeom>
          <a:solidFill>
            <a:srgbClr val="245D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E2C3DD77-21E7-4345-A61D-E5FC7ADC45BF}"/>
              </a:ext>
            </a:extLst>
          </p:cNvPr>
          <p:cNvSpPr/>
          <p:nvPr/>
        </p:nvSpPr>
        <p:spPr>
          <a:xfrm>
            <a:off x="11539624" y="6349699"/>
            <a:ext cx="462068" cy="462068"/>
          </a:xfrm>
          <a:prstGeom prst="ellipse">
            <a:avLst/>
          </a:prstGeom>
          <a:solidFill>
            <a:schemeClr val="bg1"/>
          </a:solidFill>
          <a:ln w="76200">
            <a:solidFill>
              <a:srgbClr val="245D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BD878D-2A55-4A8D-9FCE-AE3321C4FF5D}"/>
              </a:ext>
            </a:extLst>
          </p:cNvPr>
          <p:cNvSpPr txBox="1"/>
          <p:nvPr/>
        </p:nvSpPr>
        <p:spPr>
          <a:xfrm>
            <a:off x="11531692" y="6358073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13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253B82-ACA5-AB48-8830-361D8A566889}"/>
              </a:ext>
            </a:extLst>
          </p:cNvPr>
          <p:cNvSpPr txBox="1">
            <a:spLocks/>
          </p:cNvSpPr>
          <p:nvPr/>
        </p:nvSpPr>
        <p:spPr>
          <a:xfrm>
            <a:off x="388748" y="-1404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005AAA"/>
                </a:solidFill>
                <a:latin typeface="Cambria" panose="02040503050406030204" pitchFamily="18" charset="0"/>
                <a:cs typeface="Times New Roman" pitchFamily="18" charset="0"/>
              </a:rPr>
              <a:t>Зачем это нужно</a:t>
            </a:r>
            <a:endParaRPr lang="en-RU" b="1" dirty="0">
              <a:solidFill>
                <a:srgbClr val="005AAA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68DE576-FD4C-CE41-8028-F89B63B61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ru-RU" sz="2400" dirty="0">
                <a:latin typeface="Cambria" panose="02040503050406030204" pitchFamily="18" charset="0"/>
              </a:rPr>
              <a:t>Снижение гомоскедастичности остатков регрессии</a:t>
            </a:r>
          </a:p>
          <a:p>
            <a:pPr>
              <a:lnSpc>
                <a:spcPct val="200000"/>
              </a:lnSpc>
            </a:pPr>
            <a:r>
              <a:rPr lang="ru-RU" sz="2400" dirty="0">
                <a:latin typeface="Cambria" panose="02040503050406030204" pitchFamily="18" charset="0"/>
              </a:rPr>
              <a:t>Поиск «горящих» и «холодных» зон</a:t>
            </a:r>
          </a:p>
          <a:p>
            <a:pPr>
              <a:lnSpc>
                <a:spcPct val="200000"/>
              </a:lnSpc>
            </a:pPr>
            <a:r>
              <a:rPr lang="ru-RU" sz="2400" dirty="0">
                <a:latin typeface="Cambria" panose="02040503050406030204" pitchFamily="18" charset="0"/>
              </a:rPr>
              <a:t>Интерполяция на участки без данных</a:t>
            </a:r>
          </a:p>
          <a:p>
            <a:endParaRPr lang="en-RU" sz="3600" dirty="0"/>
          </a:p>
        </p:txBody>
      </p:sp>
    </p:spTree>
    <p:extLst>
      <p:ext uri="{BB962C8B-B14F-4D97-AF65-F5344CB8AC3E}">
        <p14:creationId xmlns:p14="http://schemas.microsoft.com/office/powerpoint/2010/main" val="957936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CB30E58-D8C6-41A9-900C-DA2C78B26F09}"/>
              </a:ext>
            </a:extLst>
          </p:cNvPr>
          <p:cNvSpPr/>
          <p:nvPr/>
        </p:nvSpPr>
        <p:spPr>
          <a:xfrm>
            <a:off x="0" y="6709024"/>
            <a:ext cx="12192000" cy="169524"/>
          </a:xfrm>
          <a:prstGeom prst="rect">
            <a:avLst/>
          </a:prstGeom>
          <a:solidFill>
            <a:srgbClr val="245D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E2C3DD77-21E7-4345-A61D-E5FC7ADC45BF}"/>
              </a:ext>
            </a:extLst>
          </p:cNvPr>
          <p:cNvSpPr/>
          <p:nvPr/>
        </p:nvSpPr>
        <p:spPr>
          <a:xfrm>
            <a:off x="11539624" y="6349699"/>
            <a:ext cx="462068" cy="462068"/>
          </a:xfrm>
          <a:prstGeom prst="ellipse">
            <a:avLst/>
          </a:prstGeom>
          <a:solidFill>
            <a:schemeClr val="bg1"/>
          </a:solidFill>
          <a:ln w="76200">
            <a:solidFill>
              <a:srgbClr val="245D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BD878D-2A55-4A8D-9FCE-AE3321C4FF5D}"/>
              </a:ext>
            </a:extLst>
          </p:cNvPr>
          <p:cNvSpPr txBox="1"/>
          <p:nvPr/>
        </p:nvSpPr>
        <p:spPr>
          <a:xfrm>
            <a:off x="11522198" y="6349699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14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8E8EB6-B00C-334B-AC4C-9A14B682B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271" y="112777"/>
            <a:ext cx="10515600" cy="843743"/>
          </a:xfrm>
        </p:spPr>
        <p:txBody>
          <a:bodyPr/>
          <a:lstStyle/>
          <a:p>
            <a:r>
              <a:rPr lang="ru-RU" b="1" dirty="0">
                <a:solidFill>
                  <a:srgbClr val="005AAA"/>
                </a:solidFill>
                <a:latin typeface="Cambria" panose="02040503050406030204" pitchFamily="18" charset="0"/>
                <a:cs typeface="Times New Roman" pitchFamily="18" charset="0"/>
              </a:rPr>
              <a:t>Задача</a:t>
            </a:r>
            <a:endParaRPr lang="en-RU" b="1" dirty="0">
              <a:solidFill>
                <a:srgbClr val="005AAA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A5E3A12-C7CC-D54E-A249-6FC7D93B8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217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1800" b="1" dirty="0">
                <a:latin typeface="Cambria" panose="02040503050406030204" pitchFamily="18" charset="0"/>
              </a:rPr>
              <a:t>Постановка:</a:t>
            </a:r>
          </a:p>
          <a:p>
            <a:pPr>
              <a:lnSpc>
                <a:spcPct val="100000"/>
              </a:lnSpc>
            </a:pPr>
            <a:r>
              <a:rPr lang="ru-RU" sz="1800" dirty="0">
                <a:latin typeface="Cambria" panose="02040503050406030204" pitchFamily="18" charset="0"/>
              </a:rPr>
              <a:t>научиться прогнозировать экономическую привлекательность локаций для открытия новых точек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1800" b="1" dirty="0">
                <a:latin typeface="Cambria" panose="02040503050406030204" pitchFamily="18" charset="0"/>
              </a:rPr>
              <a:t>Данные:</a:t>
            </a:r>
          </a:p>
          <a:p>
            <a:pPr>
              <a:lnSpc>
                <a:spcPct val="100000"/>
              </a:lnSpc>
            </a:pPr>
            <a:r>
              <a:rPr lang="ru-RU" sz="1800" dirty="0">
                <a:latin typeface="Cambria" panose="02040503050406030204" pitchFamily="18" charset="0"/>
              </a:rPr>
              <a:t>Сетка </a:t>
            </a:r>
            <a:r>
              <a:rPr lang="en-US" sz="1800" dirty="0">
                <a:latin typeface="Cambria" panose="02040503050406030204" pitchFamily="18" charset="0"/>
              </a:rPr>
              <a:t>H3 </a:t>
            </a:r>
          </a:p>
          <a:p>
            <a:pPr>
              <a:lnSpc>
                <a:spcPct val="100000"/>
              </a:lnSpc>
            </a:pPr>
            <a:r>
              <a:rPr lang="ru-RU" sz="1800" dirty="0">
                <a:latin typeface="Cambria" panose="02040503050406030204" pitchFamily="18" charset="0"/>
              </a:rPr>
              <a:t>Инфраструктура : БЦ, остановки транспорта, магазины, кафе, парки, музеи, культурные центры</a:t>
            </a:r>
          </a:p>
          <a:p>
            <a:pPr>
              <a:lnSpc>
                <a:spcPct val="100000"/>
              </a:lnSpc>
            </a:pPr>
            <a:r>
              <a:rPr lang="ru-RU" sz="1800" dirty="0">
                <a:latin typeface="Cambria" panose="02040503050406030204" pitchFamily="18" charset="0"/>
              </a:rPr>
              <a:t>Пешеходный граф дорог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1800" b="1" dirty="0">
                <a:latin typeface="Cambria" panose="02040503050406030204" pitchFamily="18" charset="0"/>
              </a:rPr>
              <a:t>Прогнозируемая переменная:</a:t>
            </a:r>
          </a:p>
          <a:p>
            <a:pPr>
              <a:lnSpc>
                <a:spcPct val="100000"/>
              </a:lnSpc>
            </a:pPr>
            <a:r>
              <a:rPr lang="ru-RU" sz="1800" dirty="0">
                <a:latin typeface="Cambria" panose="02040503050406030204" pitchFamily="18" charset="0"/>
              </a:rPr>
              <a:t>Выручка</a:t>
            </a:r>
            <a:r>
              <a:rPr lang="en-US" sz="1800" dirty="0">
                <a:latin typeface="Cambria" panose="02040503050406030204" pitchFamily="18" charset="0"/>
              </a:rPr>
              <a:t>/</a:t>
            </a:r>
            <a:r>
              <a:rPr lang="ru-RU" sz="1800" dirty="0">
                <a:latin typeface="Cambria" panose="02040503050406030204" pitchFamily="18" charset="0"/>
              </a:rPr>
              <a:t> число покупок</a:t>
            </a:r>
            <a:r>
              <a:rPr lang="en-US" sz="1800" dirty="0">
                <a:latin typeface="Cambria" panose="02040503050406030204" pitchFamily="18" charset="0"/>
              </a:rPr>
              <a:t>/</a:t>
            </a:r>
            <a:r>
              <a:rPr lang="ru-RU" sz="1800" dirty="0">
                <a:latin typeface="Cambria" panose="02040503050406030204" pitchFamily="18" charset="0"/>
              </a:rPr>
              <a:t>траффик</a:t>
            </a:r>
            <a:r>
              <a:rPr lang="en-US" sz="1800" dirty="0">
                <a:latin typeface="Cambria" panose="02040503050406030204" pitchFamily="18" charset="0"/>
              </a:rPr>
              <a:t>/</a:t>
            </a:r>
            <a:r>
              <a:rPr lang="ru-RU" sz="1800" dirty="0">
                <a:latin typeface="Cambria" panose="02040503050406030204" pitchFamily="18" charset="0"/>
              </a:rPr>
              <a:t>уровень спроса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1800" b="1" dirty="0">
                <a:latin typeface="Cambria" panose="02040503050406030204" pitchFamily="18" charset="0"/>
              </a:rPr>
              <a:t>Метод: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Cambria" panose="02040503050406030204" pitchFamily="18" charset="0"/>
              </a:rPr>
              <a:t>Geographically weighted regression, </a:t>
            </a:r>
          </a:p>
          <a:p>
            <a:pPr>
              <a:lnSpc>
                <a:spcPct val="100000"/>
              </a:lnSpc>
            </a:pPr>
            <a:r>
              <a:rPr lang="ru-RU" sz="1800" dirty="0">
                <a:latin typeface="Cambria" panose="02040503050406030204" pitchFamily="18" charset="0"/>
              </a:rPr>
              <a:t>Альтернативы: </a:t>
            </a:r>
            <a:r>
              <a:rPr lang="en-US" sz="1800" dirty="0">
                <a:latin typeface="Cambria" panose="02040503050406030204" pitchFamily="18" charset="0"/>
              </a:rPr>
              <a:t>regression kriging</a:t>
            </a:r>
            <a:r>
              <a:rPr lang="ru-RU" sz="1800" dirty="0">
                <a:latin typeface="Cambria" panose="02040503050406030204" pitchFamily="18" charset="0"/>
              </a:rPr>
              <a:t> </a:t>
            </a:r>
            <a:r>
              <a:rPr lang="en-US" sz="1800" dirty="0">
                <a:latin typeface="Cambria" panose="02040503050406030204" pitchFamily="18" charset="0"/>
              </a:rPr>
              <a:t>, geographical random forest</a:t>
            </a:r>
            <a:endParaRPr lang="en-RU" sz="7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814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CB30E58-D8C6-41A9-900C-DA2C78B26F09}"/>
              </a:ext>
            </a:extLst>
          </p:cNvPr>
          <p:cNvSpPr/>
          <p:nvPr/>
        </p:nvSpPr>
        <p:spPr>
          <a:xfrm>
            <a:off x="0" y="6709024"/>
            <a:ext cx="12192000" cy="169524"/>
          </a:xfrm>
          <a:prstGeom prst="rect">
            <a:avLst/>
          </a:prstGeom>
          <a:solidFill>
            <a:srgbClr val="245D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E2C3DD77-21E7-4345-A61D-E5FC7ADC45BF}"/>
              </a:ext>
            </a:extLst>
          </p:cNvPr>
          <p:cNvSpPr/>
          <p:nvPr/>
        </p:nvSpPr>
        <p:spPr>
          <a:xfrm>
            <a:off x="11539624" y="6349699"/>
            <a:ext cx="462068" cy="462068"/>
          </a:xfrm>
          <a:prstGeom prst="ellipse">
            <a:avLst/>
          </a:prstGeom>
          <a:solidFill>
            <a:schemeClr val="bg1"/>
          </a:solidFill>
          <a:ln w="76200">
            <a:solidFill>
              <a:srgbClr val="245D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BD878D-2A55-4A8D-9FCE-AE3321C4FF5D}"/>
              </a:ext>
            </a:extLst>
          </p:cNvPr>
          <p:cNvSpPr txBox="1"/>
          <p:nvPr/>
        </p:nvSpPr>
        <p:spPr>
          <a:xfrm>
            <a:off x="11522198" y="6349699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15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0B50861-CD1A-4D45-90AF-69F60E846F91}"/>
              </a:ext>
            </a:extLst>
          </p:cNvPr>
          <p:cNvSpPr txBox="1">
            <a:spLocks/>
          </p:cNvSpPr>
          <p:nvPr/>
        </p:nvSpPr>
        <p:spPr>
          <a:xfrm>
            <a:off x="-1564037" y="147192"/>
            <a:ext cx="10515600" cy="79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>
                <a:solidFill>
                  <a:srgbClr val="005AAA"/>
                </a:solidFill>
                <a:latin typeface="Cambria" panose="02040503050406030204" pitchFamily="18" charset="0"/>
                <a:cs typeface="Times New Roman" pitchFamily="18" charset="0"/>
              </a:rPr>
              <a:t>Трансформация данных</a:t>
            </a:r>
            <a:endParaRPr lang="en-RU" b="1" dirty="0">
              <a:solidFill>
                <a:srgbClr val="005AAA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44818DB2-0F7A-F743-A602-EF03E6845B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078" y="2414281"/>
            <a:ext cx="4495308" cy="40693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0EBA91-0C9D-B04F-A6FD-AEE64CF64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912" y="2423492"/>
            <a:ext cx="4017044" cy="40693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F32A25-B1EF-A14F-951A-CB65FB7B2495}"/>
              </a:ext>
            </a:extLst>
          </p:cNvPr>
          <p:cNvSpPr txBox="1"/>
          <p:nvPr/>
        </p:nvSpPr>
        <p:spPr>
          <a:xfrm>
            <a:off x="2653990" y="1828800"/>
            <a:ext cx="1286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latin typeface="Cambria" panose="02040503050406030204" pitchFamily="18" charset="0"/>
              </a:rPr>
              <a:t>Исходные</a:t>
            </a:r>
            <a:endParaRPr lang="en-RU" b="1" dirty="0">
              <a:latin typeface="Cambria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49DF3E-EF56-094B-8338-39C27B897DB1}"/>
              </a:ext>
            </a:extLst>
          </p:cNvPr>
          <p:cNvSpPr txBox="1"/>
          <p:nvPr/>
        </p:nvSpPr>
        <p:spPr>
          <a:xfrm>
            <a:off x="7517086" y="1761419"/>
            <a:ext cx="3702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latin typeface="Cambria" panose="02040503050406030204" pitchFamily="18" charset="0"/>
              </a:rPr>
              <a:t>Агрегированные по </a:t>
            </a:r>
            <a:r>
              <a:rPr lang="ru-RU" b="1" dirty="0" err="1">
                <a:latin typeface="Cambria" panose="02040503050406030204" pitchFamily="18" charset="0"/>
              </a:rPr>
              <a:t>гексагонам</a:t>
            </a:r>
            <a:endParaRPr lang="en-RU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389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3">
            <a:extLst>
              <a:ext uri="{FF2B5EF4-FFF2-40B4-BE49-F238E27FC236}">
                <a16:creationId xmlns:a16="http://schemas.microsoft.com/office/drawing/2014/main" id="{BE26046E-A98D-CB49-B0CE-AB3584C04CE1}"/>
              </a:ext>
            </a:extLst>
          </p:cNvPr>
          <p:cNvSpPr/>
          <p:nvPr/>
        </p:nvSpPr>
        <p:spPr>
          <a:xfrm>
            <a:off x="-19367" y="12849"/>
            <a:ext cx="12211367" cy="1065943"/>
          </a:xfrm>
          <a:prstGeom prst="rect">
            <a:avLst/>
          </a:prstGeom>
          <a:solidFill>
            <a:srgbClr val="245D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CB30E58-D8C6-41A9-900C-DA2C78B26F09}"/>
              </a:ext>
            </a:extLst>
          </p:cNvPr>
          <p:cNvSpPr/>
          <p:nvPr/>
        </p:nvSpPr>
        <p:spPr>
          <a:xfrm>
            <a:off x="0" y="6709024"/>
            <a:ext cx="12192000" cy="169524"/>
          </a:xfrm>
          <a:prstGeom prst="rect">
            <a:avLst/>
          </a:prstGeom>
          <a:solidFill>
            <a:srgbClr val="245D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E2C3DD77-21E7-4345-A61D-E5FC7ADC45BF}"/>
              </a:ext>
            </a:extLst>
          </p:cNvPr>
          <p:cNvSpPr/>
          <p:nvPr/>
        </p:nvSpPr>
        <p:spPr>
          <a:xfrm>
            <a:off x="11539624" y="6349699"/>
            <a:ext cx="462068" cy="462068"/>
          </a:xfrm>
          <a:prstGeom prst="ellipse">
            <a:avLst/>
          </a:prstGeom>
          <a:solidFill>
            <a:schemeClr val="bg1"/>
          </a:solidFill>
          <a:ln w="76200">
            <a:solidFill>
              <a:srgbClr val="245D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BD878D-2A55-4A8D-9FCE-AE3321C4FF5D}"/>
              </a:ext>
            </a:extLst>
          </p:cNvPr>
          <p:cNvSpPr txBox="1"/>
          <p:nvPr/>
        </p:nvSpPr>
        <p:spPr>
          <a:xfrm>
            <a:off x="11522198" y="6349699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16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C7ABA6-B59D-1C43-A0C1-04B1158C8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979" y="1385956"/>
            <a:ext cx="4531208" cy="48937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31F042A-C4B5-9243-9A3C-61A2776B20AF}"/>
              </a:ext>
            </a:extLst>
          </p:cNvPr>
          <p:cNvSpPr/>
          <p:nvPr/>
        </p:nvSpPr>
        <p:spPr>
          <a:xfrm>
            <a:off x="6717680" y="1477725"/>
            <a:ext cx="4337824" cy="735981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B128AA-CE00-3B43-926B-9A65F9022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816" y="2543341"/>
            <a:ext cx="5136586" cy="373631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AB3D432-D55F-5B46-82E0-418FB2B738A0}"/>
              </a:ext>
            </a:extLst>
          </p:cNvPr>
          <p:cNvSpPr txBox="1">
            <a:spLocks/>
          </p:cNvSpPr>
          <p:nvPr/>
        </p:nvSpPr>
        <p:spPr>
          <a:xfrm>
            <a:off x="432276" y="-126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chemeClr val="bg1"/>
                </a:solidFill>
                <a:latin typeface="Cambria" panose="02040503050406030204" pitchFamily="18" charset="0"/>
                <a:cs typeface="+mn-cs"/>
              </a:rPr>
              <a:t>Остатки регрессии показывают сильную пространственную зависимость между друг другом</a:t>
            </a:r>
            <a:endParaRPr lang="en-RU" sz="2400" dirty="0">
              <a:solidFill>
                <a:schemeClr val="bg1"/>
              </a:solidFill>
              <a:latin typeface="Cambria" panose="02040503050406030204" pitchFamily="18" charset="0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A5622C-8310-614E-A11C-A23C33398BA5}"/>
              </a:ext>
            </a:extLst>
          </p:cNvPr>
          <p:cNvSpPr txBox="1"/>
          <p:nvPr/>
        </p:nvSpPr>
        <p:spPr>
          <a:xfrm>
            <a:off x="6966162" y="1661050"/>
            <a:ext cx="4011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</a:rPr>
              <a:t>Global Moran’s I = 0.6, p-value=0.0002</a:t>
            </a:r>
            <a:endParaRPr lang="en-RU" dirty="0">
              <a:latin typeface="Cambria" panose="020405030504060302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5B6563-1B9D-7446-A34F-D2608C683855}"/>
              </a:ext>
            </a:extLst>
          </p:cNvPr>
          <p:cNvSpPr/>
          <p:nvPr/>
        </p:nvSpPr>
        <p:spPr>
          <a:xfrm>
            <a:off x="8844109" y="5811864"/>
            <a:ext cx="666427" cy="21697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51106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CB30E58-D8C6-41A9-900C-DA2C78B26F09}"/>
              </a:ext>
            </a:extLst>
          </p:cNvPr>
          <p:cNvSpPr/>
          <p:nvPr/>
        </p:nvSpPr>
        <p:spPr>
          <a:xfrm>
            <a:off x="0" y="6709024"/>
            <a:ext cx="12192000" cy="169524"/>
          </a:xfrm>
          <a:prstGeom prst="rect">
            <a:avLst/>
          </a:prstGeom>
          <a:solidFill>
            <a:srgbClr val="245D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E2C3DD77-21E7-4345-A61D-E5FC7ADC45BF}"/>
              </a:ext>
            </a:extLst>
          </p:cNvPr>
          <p:cNvSpPr/>
          <p:nvPr/>
        </p:nvSpPr>
        <p:spPr>
          <a:xfrm>
            <a:off x="11539624" y="6349699"/>
            <a:ext cx="462068" cy="462068"/>
          </a:xfrm>
          <a:prstGeom prst="ellipse">
            <a:avLst/>
          </a:prstGeom>
          <a:solidFill>
            <a:schemeClr val="bg1"/>
          </a:solidFill>
          <a:ln w="76200">
            <a:solidFill>
              <a:srgbClr val="245D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BD878D-2A55-4A8D-9FCE-AE3321C4FF5D}"/>
              </a:ext>
            </a:extLst>
          </p:cNvPr>
          <p:cNvSpPr txBox="1"/>
          <p:nvPr/>
        </p:nvSpPr>
        <p:spPr>
          <a:xfrm>
            <a:off x="11522198" y="6349699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17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F3E8A75-7858-9248-BB18-B0D345EFD361}"/>
              </a:ext>
            </a:extLst>
          </p:cNvPr>
          <p:cNvSpPr txBox="1">
            <a:spLocks/>
          </p:cNvSpPr>
          <p:nvPr/>
        </p:nvSpPr>
        <p:spPr>
          <a:xfrm>
            <a:off x="343577" y="167384"/>
            <a:ext cx="10515600" cy="799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5AAA"/>
                </a:solidFill>
                <a:latin typeface="Cambria" panose="02040503050406030204" pitchFamily="18" charset="0"/>
                <a:cs typeface="Times New Roman" pitchFamily="18" charset="0"/>
              </a:rPr>
              <a:t>Geographically Weighted Regression</a:t>
            </a:r>
            <a:endParaRPr lang="en-RU" b="1" dirty="0">
              <a:solidFill>
                <a:srgbClr val="005AAA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A7BC946-9847-5E4B-B5C5-E57B8792F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8459" y="3351319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i="1" dirty="0" err="1">
                <a:latin typeface="Cambria" panose="02040503050406030204" pitchFamily="18" charset="0"/>
              </a:rPr>
              <a:t>i</a:t>
            </a:r>
            <a:r>
              <a:rPr lang="en-US" sz="1800" i="1" dirty="0">
                <a:latin typeface="Cambria" panose="02040503050406030204" pitchFamily="18" charset="0"/>
              </a:rPr>
              <a:t> – </a:t>
            </a:r>
            <a:r>
              <a:rPr lang="ru-RU" sz="1800" i="1" dirty="0">
                <a:latin typeface="Cambria" panose="02040503050406030204" pitchFamily="18" charset="0"/>
              </a:rPr>
              <a:t>локация, размеры которой задаются параметром </a:t>
            </a:r>
            <a:r>
              <a:rPr lang="en-US" sz="1800" i="1" dirty="0">
                <a:latin typeface="Cambria" panose="02040503050406030204" pitchFamily="18" charset="0"/>
              </a:rPr>
              <a:t>bandwidth</a:t>
            </a:r>
          </a:p>
          <a:p>
            <a:r>
              <a:rPr lang="en-US" sz="1800" i="1" dirty="0">
                <a:latin typeface="Cambria" panose="02040503050406030204" pitchFamily="18" charset="0"/>
              </a:rPr>
              <a:t>j – </a:t>
            </a:r>
            <a:r>
              <a:rPr lang="ru-RU" sz="1800" i="1" dirty="0">
                <a:latin typeface="Cambria" panose="02040503050406030204" pitchFamily="18" charset="0"/>
              </a:rPr>
              <a:t>фактор</a:t>
            </a:r>
          </a:p>
          <a:p>
            <a:r>
              <a:rPr lang="ru-RU" sz="1800" i="1" dirty="0">
                <a:latin typeface="Cambria" panose="02040503050406030204" pitchFamily="18" charset="0"/>
              </a:rPr>
              <a:t>(</a:t>
            </a:r>
            <a:r>
              <a:rPr lang="en-US" sz="1800" i="1" dirty="0" err="1">
                <a:latin typeface="Cambria" panose="02040503050406030204" pitchFamily="18" charset="0"/>
              </a:rPr>
              <a:t>u</a:t>
            </a:r>
            <a:r>
              <a:rPr lang="en-US" sz="1800" i="1" baseline="-25000" dirty="0" err="1">
                <a:latin typeface="Cambria" panose="02040503050406030204" pitchFamily="18" charset="0"/>
              </a:rPr>
              <a:t>i</a:t>
            </a:r>
            <a:r>
              <a:rPr lang="en-US" sz="1800" i="1" baseline="-25000" dirty="0">
                <a:latin typeface="Cambria" panose="02040503050406030204" pitchFamily="18" charset="0"/>
              </a:rPr>
              <a:t>, </a:t>
            </a:r>
            <a:r>
              <a:rPr lang="en-US" sz="1800" i="1" dirty="0">
                <a:latin typeface="Cambria" panose="02040503050406030204" pitchFamily="18" charset="0"/>
              </a:rPr>
              <a:t>v</a:t>
            </a:r>
            <a:r>
              <a:rPr lang="en-US" sz="1800" i="1" baseline="-25000" dirty="0">
                <a:latin typeface="Cambria" panose="02040503050406030204" pitchFamily="18" charset="0"/>
              </a:rPr>
              <a:t>i</a:t>
            </a:r>
            <a:r>
              <a:rPr lang="en-US" sz="1800" i="1" dirty="0">
                <a:latin typeface="Cambria" panose="02040503050406030204" pitchFamily="18" charset="0"/>
              </a:rPr>
              <a:t>) - </a:t>
            </a:r>
            <a:r>
              <a:rPr lang="ru-RU" sz="1800" i="1" dirty="0">
                <a:latin typeface="Cambria" panose="02040503050406030204" pitchFamily="18" charset="0"/>
              </a:rPr>
              <a:t>координаты</a:t>
            </a:r>
          </a:p>
          <a:p>
            <a:pPr marL="0" indent="0">
              <a:buNone/>
            </a:pPr>
            <a:endParaRPr lang="en-US" sz="1800" b="1" dirty="0">
              <a:latin typeface="Cambria" panose="020405030504060302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FBB13C-DB5D-7B4F-8BD1-2F51AF3410B9}"/>
              </a:ext>
            </a:extLst>
          </p:cNvPr>
          <p:cNvSpPr/>
          <p:nvPr/>
        </p:nvSpPr>
        <p:spPr>
          <a:xfrm>
            <a:off x="488764" y="1175936"/>
            <a:ext cx="110508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0" i="0" dirty="0">
                <a:effectLst/>
                <a:latin typeface="Cambria" panose="02040503050406030204" pitchFamily="18" charset="0"/>
              </a:rPr>
              <a:t>Географически взвешенная регрессия формирует отдельное уравнение для каждого объекта в наборе данных, соединяющее зависимые и независимые переменные объектов, попадающих в пределы ширины диапазона для каждого объекта</a:t>
            </a:r>
            <a:endParaRPr lang="en-RU" dirty="0">
              <a:latin typeface="Cambria" panose="020405030504060302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E33E7D-9DFC-1C40-8669-F10D1C892494}"/>
              </a:ext>
            </a:extLst>
          </p:cNvPr>
          <p:cNvSpPr/>
          <p:nvPr/>
        </p:nvSpPr>
        <p:spPr>
          <a:xfrm>
            <a:off x="3278459" y="2308589"/>
            <a:ext cx="6791092" cy="9523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50A472-092A-0C46-AB3D-839C6D923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834" y="2391957"/>
            <a:ext cx="6424341" cy="6391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3A9229-D2EF-344F-A86A-75C9E28E70B0}"/>
              </a:ext>
            </a:extLst>
          </p:cNvPr>
          <p:cNvSpPr/>
          <p:nvPr/>
        </p:nvSpPr>
        <p:spPr>
          <a:xfrm>
            <a:off x="971228" y="4556321"/>
            <a:ext cx="9732966" cy="1702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>
                <a:latin typeface="Cambria" panose="02040503050406030204" pitchFamily="18" charset="0"/>
              </a:rPr>
              <a:t>Параметры: </a:t>
            </a:r>
            <a:endParaRPr lang="en-US" b="1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Cambria" panose="02040503050406030204" pitchFamily="18" charset="0"/>
              </a:rPr>
              <a:t>Bandwidth </a:t>
            </a:r>
            <a:r>
              <a:rPr lang="ru-RU" dirty="0">
                <a:latin typeface="Cambria" panose="02040503050406030204" pitchFamily="18" charset="0"/>
              </a:rPr>
              <a:t> - ширина диапазона - минимизация  </a:t>
            </a:r>
            <a:r>
              <a:rPr lang="en-US" dirty="0" err="1">
                <a:latin typeface="Cambria" panose="02040503050406030204" pitchFamily="18" charset="0"/>
              </a:rPr>
              <a:t>AICc</a:t>
            </a:r>
            <a:r>
              <a:rPr lang="en-US" dirty="0">
                <a:latin typeface="Cambria" panose="02040503050406030204" pitchFamily="18" charset="0"/>
              </a:rPr>
              <a:t>( golden search </a:t>
            </a:r>
            <a:r>
              <a:rPr lang="ru-RU" dirty="0">
                <a:latin typeface="Cambria" panose="02040503050406030204" pitchFamily="18" charset="0"/>
              </a:rPr>
              <a:t>метод)</a:t>
            </a:r>
            <a:endParaRPr lang="en-US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Cambria" panose="02040503050406030204" pitchFamily="18" charset="0"/>
              </a:rPr>
              <a:t>Kernel type -  adaptive/fixed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Cambria" panose="02040503050406030204" pitchFamily="18" charset="0"/>
              </a:rPr>
              <a:t>Kernel density function  ( </a:t>
            </a:r>
            <a:r>
              <a:rPr lang="ru-RU" dirty="0">
                <a:latin typeface="Cambria" panose="02040503050406030204" pitchFamily="18" charset="0"/>
              </a:rPr>
              <a:t>для определения вклада соседей)</a:t>
            </a:r>
            <a:endParaRPr lang="en-RU" dirty="0">
              <a:latin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9AFAF0-892D-8747-88FE-D04D0D6B4947}"/>
              </a:ext>
            </a:extLst>
          </p:cNvPr>
          <p:cNvSpPr txBox="1"/>
          <p:nvPr/>
        </p:nvSpPr>
        <p:spPr>
          <a:xfrm>
            <a:off x="9886175" y="428856"/>
            <a:ext cx="1412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b="1" dirty="0">
                <a:solidFill>
                  <a:schemeClr val="accent1"/>
                </a:solidFill>
                <a:latin typeface="Cambria" panose="02040503050406030204" pitchFamily="18" charset="0"/>
              </a:rPr>
              <a:t>Pysal.mgwr</a:t>
            </a:r>
          </a:p>
        </p:txBody>
      </p:sp>
    </p:spTree>
    <p:extLst>
      <p:ext uri="{BB962C8B-B14F-4D97-AF65-F5344CB8AC3E}">
        <p14:creationId xmlns:p14="http://schemas.microsoft.com/office/powerpoint/2010/main" val="2615271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CB30E58-D8C6-41A9-900C-DA2C78B26F09}"/>
              </a:ext>
            </a:extLst>
          </p:cNvPr>
          <p:cNvSpPr/>
          <p:nvPr/>
        </p:nvSpPr>
        <p:spPr>
          <a:xfrm>
            <a:off x="0" y="6709024"/>
            <a:ext cx="12192000" cy="169524"/>
          </a:xfrm>
          <a:prstGeom prst="rect">
            <a:avLst/>
          </a:prstGeom>
          <a:solidFill>
            <a:srgbClr val="245D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E2C3DD77-21E7-4345-A61D-E5FC7ADC45BF}"/>
              </a:ext>
            </a:extLst>
          </p:cNvPr>
          <p:cNvSpPr/>
          <p:nvPr/>
        </p:nvSpPr>
        <p:spPr>
          <a:xfrm>
            <a:off x="11539624" y="6349699"/>
            <a:ext cx="462068" cy="462068"/>
          </a:xfrm>
          <a:prstGeom prst="ellipse">
            <a:avLst/>
          </a:prstGeom>
          <a:solidFill>
            <a:schemeClr val="bg1"/>
          </a:solidFill>
          <a:ln w="76200">
            <a:solidFill>
              <a:srgbClr val="245D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BD878D-2A55-4A8D-9FCE-AE3321C4FF5D}"/>
              </a:ext>
            </a:extLst>
          </p:cNvPr>
          <p:cNvSpPr txBox="1"/>
          <p:nvPr/>
        </p:nvSpPr>
        <p:spPr>
          <a:xfrm>
            <a:off x="11522198" y="6349699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18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1174C77-D21C-D044-AC54-0ED3C2367541}"/>
              </a:ext>
            </a:extLst>
          </p:cNvPr>
          <p:cNvSpPr txBox="1">
            <a:spLocks/>
          </p:cNvSpPr>
          <p:nvPr/>
        </p:nvSpPr>
        <p:spPr>
          <a:xfrm>
            <a:off x="116814" y="84070"/>
            <a:ext cx="120751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>
                <a:solidFill>
                  <a:srgbClr val="005AAA"/>
                </a:solidFill>
                <a:latin typeface="Cambria" panose="02040503050406030204" pitchFamily="18" charset="0"/>
                <a:cs typeface="Times New Roman" pitchFamily="18" charset="0"/>
              </a:rPr>
              <a:t>Результаты исследования влияния культурных учреждений на уровень</a:t>
            </a:r>
            <a:r>
              <a:rPr lang="en-US" sz="3600" b="1" dirty="0">
                <a:solidFill>
                  <a:srgbClr val="005AAA"/>
                </a:solidFill>
                <a:latin typeface="Cambria" panose="02040503050406030204" pitchFamily="18" charset="0"/>
                <a:cs typeface="Times New Roman" pitchFamily="18" charset="0"/>
              </a:rPr>
              <a:t> </a:t>
            </a:r>
            <a:r>
              <a:rPr lang="ru-RU" sz="3600" b="1" dirty="0">
                <a:solidFill>
                  <a:srgbClr val="005AAA"/>
                </a:solidFill>
                <a:latin typeface="Cambria" panose="02040503050406030204" pitchFamily="18" charset="0"/>
                <a:cs typeface="Times New Roman" pitchFamily="18" charset="0"/>
              </a:rPr>
              <a:t>покупательской способности</a:t>
            </a:r>
            <a:endParaRPr lang="en-RU" sz="3600" b="1" dirty="0">
              <a:solidFill>
                <a:srgbClr val="005AAA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87CFF0-FA51-6A49-87B1-6880D8C7C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034" y="1461213"/>
            <a:ext cx="4912282" cy="50885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67E9B6-DFF9-D943-AC12-81222196D2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260"/>
          <a:stretch/>
        </p:blipFill>
        <p:spPr>
          <a:xfrm>
            <a:off x="0" y="3128076"/>
            <a:ext cx="6653792" cy="15504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04F92B-C8DB-4D41-A6E4-EC87D31755B3}"/>
              </a:ext>
            </a:extLst>
          </p:cNvPr>
          <p:cNvSpPr txBox="1"/>
          <p:nvPr/>
        </p:nvSpPr>
        <p:spPr>
          <a:xfrm>
            <a:off x="842684" y="1809702"/>
            <a:ext cx="5594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ambria" panose="02040503050406030204" pitchFamily="18" charset="0"/>
              </a:rPr>
              <a:t>Прирост </a:t>
            </a:r>
            <a:r>
              <a:rPr lang="ru-RU" b="1" dirty="0">
                <a:latin typeface="Cambria" panose="02040503050406030204" pitchFamily="18" charset="0"/>
              </a:rPr>
              <a:t>в 2.</a:t>
            </a:r>
            <a:r>
              <a:rPr lang="en-US" b="1" dirty="0">
                <a:latin typeface="Cambria" panose="02040503050406030204" pitchFamily="18" charset="0"/>
              </a:rPr>
              <a:t>4</a:t>
            </a:r>
            <a:r>
              <a:rPr lang="ru-RU" b="1" dirty="0">
                <a:latin typeface="Cambria" panose="02040503050406030204" pitchFamily="18" charset="0"/>
              </a:rPr>
              <a:t> раза </a:t>
            </a:r>
            <a:r>
              <a:rPr lang="ru-RU" dirty="0">
                <a:latin typeface="Cambria" panose="02040503050406030204" pitchFamily="18" charset="0"/>
              </a:rPr>
              <a:t>по отношению к обычной 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</a:rPr>
              <a:t>множественной регрессии</a:t>
            </a:r>
            <a:endParaRPr lang="en-RU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583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CB30E58-D8C6-41A9-900C-DA2C78B26F09}"/>
              </a:ext>
            </a:extLst>
          </p:cNvPr>
          <p:cNvSpPr/>
          <p:nvPr/>
        </p:nvSpPr>
        <p:spPr>
          <a:xfrm>
            <a:off x="0" y="6709024"/>
            <a:ext cx="12192000" cy="169524"/>
          </a:xfrm>
          <a:prstGeom prst="rect">
            <a:avLst/>
          </a:prstGeom>
          <a:solidFill>
            <a:srgbClr val="245D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E2C3DD77-21E7-4345-A61D-E5FC7ADC45BF}"/>
              </a:ext>
            </a:extLst>
          </p:cNvPr>
          <p:cNvSpPr/>
          <p:nvPr/>
        </p:nvSpPr>
        <p:spPr>
          <a:xfrm>
            <a:off x="11539624" y="6349699"/>
            <a:ext cx="462068" cy="462068"/>
          </a:xfrm>
          <a:prstGeom prst="ellipse">
            <a:avLst/>
          </a:prstGeom>
          <a:solidFill>
            <a:schemeClr val="bg1"/>
          </a:solidFill>
          <a:ln w="76200">
            <a:solidFill>
              <a:srgbClr val="245D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BD878D-2A55-4A8D-9FCE-AE3321C4FF5D}"/>
              </a:ext>
            </a:extLst>
          </p:cNvPr>
          <p:cNvSpPr txBox="1"/>
          <p:nvPr/>
        </p:nvSpPr>
        <p:spPr>
          <a:xfrm>
            <a:off x="11522198" y="6349699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19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8E8EB6-B00C-334B-AC4C-9A14B682B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75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rgbClr val="005AAA"/>
                </a:solidFill>
                <a:latin typeface="Cambria" panose="02040503050406030204" pitchFamily="18" charset="0"/>
                <a:cs typeface="Times New Roman" pitchFamily="18" charset="0"/>
              </a:rPr>
              <a:t>Что еще почитать</a:t>
            </a:r>
            <a:endParaRPr lang="en-RU" sz="4000" b="1" dirty="0">
              <a:solidFill>
                <a:srgbClr val="005AAA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0DEE77-8084-6148-9086-D652C9C15E05}"/>
              </a:ext>
            </a:extLst>
          </p:cNvPr>
          <p:cNvSpPr/>
          <p:nvPr/>
        </p:nvSpPr>
        <p:spPr>
          <a:xfrm>
            <a:off x="794742" y="1645721"/>
            <a:ext cx="1074488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Cambria" panose="02040503050406030204" pitchFamily="18" charset="0"/>
              </a:rPr>
              <a:t>Про индексы </a:t>
            </a:r>
            <a:r>
              <a:rPr lang="ru-RU" b="1" dirty="0" err="1">
                <a:latin typeface="Cambria" panose="02040503050406030204" pitchFamily="18" charset="0"/>
              </a:rPr>
              <a:t>Морана</a:t>
            </a:r>
            <a:r>
              <a:rPr lang="ru-RU" b="1" dirty="0">
                <a:latin typeface="Cambria" panose="02040503050406030204" pitchFamily="18" charset="0"/>
              </a:rPr>
              <a:t>:</a:t>
            </a:r>
          </a:p>
          <a:p>
            <a:r>
              <a:rPr lang="en-GB" dirty="0">
                <a:latin typeface="Cambria" panose="02040503050406030204" pitchFamily="18" charset="0"/>
              </a:rPr>
              <a:t>http://spatial-</a:t>
            </a:r>
            <a:r>
              <a:rPr lang="en-GB" dirty="0" err="1">
                <a:latin typeface="Cambria" panose="02040503050406030204" pitchFamily="18" charset="0"/>
              </a:rPr>
              <a:t>economics.com</a:t>
            </a:r>
            <a:r>
              <a:rPr lang="en-GB" dirty="0">
                <a:latin typeface="Cambria" panose="02040503050406030204" pitchFamily="18" charset="0"/>
              </a:rPr>
              <a:t>/</a:t>
            </a:r>
            <a:r>
              <a:rPr lang="en-GB" dirty="0" err="1">
                <a:latin typeface="Cambria" panose="02040503050406030204" pitchFamily="18" charset="0"/>
              </a:rPr>
              <a:t>eng</a:t>
            </a:r>
            <a:r>
              <a:rPr lang="en-GB" dirty="0">
                <a:latin typeface="Cambria" panose="02040503050406030204" pitchFamily="18" charset="0"/>
              </a:rPr>
              <a:t>/images/spatial-</a:t>
            </a:r>
            <a:r>
              <a:rPr lang="en-GB" dirty="0" err="1">
                <a:latin typeface="Cambria" panose="02040503050406030204" pitchFamily="18" charset="0"/>
              </a:rPr>
              <a:t>econimics</a:t>
            </a:r>
            <a:r>
              <a:rPr lang="en-GB" dirty="0">
                <a:latin typeface="Cambria" panose="02040503050406030204" pitchFamily="18" charset="0"/>
              </a:rPr>
              <a:t>/3_2014/SE.2014.3.095-110.Pavlov.pdf</a:t>
            </a:r>
            <a:endParaRPr lang="ru-RU" dirty="0">
              <a:latin typeface="Cambria" panose="02040503050406030204" pitchFamily="18" charset="0"/>
            </a:endParaRPr>
          </a:p>
          <a:p>
            <a:r>
              <a:rPr lang="en-GB" dirty="0">
                <a:latin typeface="Cambria" panose="02040503050406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https://pro.arcgis.com/ru/pro-app/latest/tool-reference/spatial-statistics/h-how-spatial-autocorrelation-moran-s-i-spatial-st.htm</a:t>
            </a:r>
            <a:endParaRPr lang="en-GB" dirty="0">
              <a:latin typeface="Cambria" panose="02040503050406030204" pitchFamily="18" charset="0"/>
            </a:endParaRPr>
          </a:p>
          <a:p>
            <a:endParaRPr lang="en-GB" dirty="0">
              <a:latin typeface="Cambria" panose="02040503050406030204" pitchFamily="18" charset="0"/>
            </a:endParaRPr>
          </a:p>
          <a:p>
            <a:r>
              <a:rPr lang="ru-RU" b="1" dirty="0">
                <a:latin typeface="Cambria" panose="02040503050406030204" pitchFamily="18" charset="0"/>
              </a:rPr>
              <a:t>Про пространственные модели:</a:t>
            </a:r>
          </a:p>
          <a:p>
            <a:r>
              <a:rPr lang="en-US" dirty="0">
                <a:latin typeface="Cambria" panose="02040503050406030204" pitchFamily="18" charset="0"/>
              </a:rPr>
              <a:t>Regression kriging:</a:t>
            </a:r>
          </a:p>
          <a:p>
            <a:r>
              <a:rPr lang="ru-RU" dirty="0">
                <a:latin typeface="Cambria" panose="02040503050406030204" pitchFamily="18" charset="0"/>
              </a:rPr>
              <a:t> </a:t>
            </a:r>
            <a:r>
              <a:rPr lang="en-GB" dirty="0">
                <a:latin typeface="Cambria" panose="02040503050406030204" pitchFamily="18" charset="0"/>
              </a:rPr>
              <a:t>https://</a:t>
            </a:r>
            <a:r>
              <a:rPr lang="en-GB" dirty="0" err="1">
                <a:latin typeface="Cambria" panose="02040503050406030204" pitchFamily="18" charset="0"/>
              </a:rPr>
              <a:t>www.academia.edu</a:t>
            </a:r>
            <a:r>
              <a:rPr lang="en-GB" dirty="0">
                <a:latin typeface="Cambria" panose="02040503050406030204" pitchFamily="18" charset="0"/>
              </a:rPr>
              <a:t>/6000567/</a:t>
            </a:r>
            <a:r>
              <a:rPr lang="en-GB" dirty="0" err="1">
                <a:latin typeface="Cambria" panose="02040503050406030204" pitchFamily="18" charset="0"/>
              </a:rPr>
              <a:t>About_regression_kriging_From_equations_to_case_studies</a:t>
            </a:r>
            <a:endParaRPr lang="ru-RU" dirty="0">
              <a:latin typeface="Cambria" panose="02040503050406030204" pitchFamily="18" charset="0"/>
            </a:endParaRPr>
          </a:p>
          <a:p>
            <a:r>
              <a:rPr lang="en-GB" dirty="0">
                <a:latin typeface="Cambria" panose="02040503050406030204" pitchFamily="18" charset="0"/>
              </a:rPr>
              <a:t>Geographical Random Forests:</a:t>
            </a:r>
          </a:p>
          <a:p>
            <a:r>
              <a:rPr lang="en-GB" dirty="0">
                <a:latin typeface="Cambria" panose="020405030504060302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https://www.researchgate.net/publication/332221805_Geographical_Random_Forests_A_Spatial_Extension_of_the_Random_Forest_Algorithm_to_Address_Spatial_Heterogeneity_in_Remote_Sensing_and_Population_Modelling</a:t>
            </a:r>
            <a:endParaRPr lang="en-GB" dirty="0">
              <a:latin typeface="Cambria" panose="02040503050406030204" pitchFamily="18" charset="0"/>
            </a:endParaRPr>
          </a:p>
          <a:p>
            <a:endParaRPr lang="ru-RU" dirty="0">
              <a:latin typeface="Cambria" panose="02040503050406030204" pitchFamily="18" charset="0"/>
            </a:endParaRPr>
          </a:p>
          <a:p>
            <a:r>
              <a:rPr lang="ru-RU" b="1" dirty="0">
                <a:latin typeface="Cambria" panose="02040503050406030204" pitchFamily="18" charset="0"/>
              </a:rPr>
              <a:t>Больше кейсов </a:t>
            </a:r>
            <a:r>
              <a:rPr lang="ru-RU" b="1" dirty="0" err="1">
                <a:latin typeface="Cambria" panose="02040503050406030204" pitchFamily="18" charset="0"/>
              </a:rPr>
              <a:t>геомаркетинга</a:t>
            </a:r>
            <a:r>
              <a:rPr lang="ru-RU" b="1" dirty="0">
                <a:latin typeface="Cambria" panose="02040503050406030204" pitchFamily="18" charset="0"/>
              </a:rPr>
              <a:t>:</a:t>
            </a:r>
          </a:p>
          <a:p>
            <a:r>
              <a:rPr lang="en-GB" dirty="0">
                <a:latin typeface="Cambria" panose="02040503050406030204" pitchFamily="18" charset="0"/>
              </a:rPr>
              <a:t>https://</a:t>
            </a:r>
            <a:r>
              <a:rPr lang="en-GB" dirty="0" err="1">
                <a:latin typeface="Cambria" panose="02040503050406030204" pitchFamily="18" charset="0"/>
              </a:rPr>
              <a:t>carto.com</a:t>
            </a:r>
            <a:r>
              <a:rPr lang="en-GB" dirty="0">
                <a:latin typeface="Cambria" panose="02040503050406030204" pitchFamily="18" charset="0"/>
              </a:rPr>
              <a:t>/blog/retail-revenue-prediction-data-science/</a:t>
            </a:r>
            <a:endParaRPr lang="ru-RU" dirty="0">
              <a:latin typeface="Cambria" panose="02040503050406030204" pitchFamily="18" charset="0"/>
            </a:endParaRPr>
          </a:p>
          <a:p>
            <a:r>
              <a:rPr lang="en-GB" dirty="0">
                <a:latin typeface="Cambria" panose="02040503050406030204" pitchFamily="18" charset="0"/>
              </a:rPr>
              <a:t>https://</a:t>
            </a:r>
            <a:r>
              <a:rPr lang="en-GB" dirty="0" err="1">
                <a:latin typeface="Cambria" panose="02040503050406030204" pitchFamily="18" charset="0"/>
              </a:rPr>
              <a:t>medium.com</a:t>
            </a:r>
            <a:r>
              <a:rPr lang="en-GB" dirty="0">
                <a:latin typeface="Cambria" panose="02040503050406030204" pitchFamily="18" charset="0"/>
              </a:rPr>
              <a:t>/locale-ai/site-planning-using-location-data-ae7814973521</a:t>
            </a:r>
            <a:endParaRPr lang="ru-RU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743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 descr="Изображение выглядит как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731A6548-F8A1-4738-94B3-A5085DE927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8916" r="13836" b="10044"/>
          <a:stretch/>
        </p:blipFill>
        <p:spPr>
          <a:xfrm>
            <a:off x="0" y="0"/>
            <a:ext cx="4745971" cy="6709024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A9AA4AC-36C2-4FEE-984E-F7A6A4346CCB}"/>
              </a:ext>
            </a:extLst>
          </p:cNvPr>
          <p:cNvSpPr/>
          <p:nvPr/>
        </p:nvSpPr>
        <p:spPr>
          <a:xfrm>
            <a:off x="-1284270" y="595901"/>
            <a:ext cx="986319" cy="770562"/>
          </a:xfrm>
          <a:prstGeom prst="rect">
            <a:avLst/>
          </a:prstGeom>
          <a:solidFill>
            <a:srgbClr val="245D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42C9B2F-A5DC-48EB-8894-2713DF4C80B3}"/>
              </a:ext>
            </a:extLst>
          </p:cNvPr>
          <p:cNvSpPr/>
          <p:nvPr/>
        </p:nvSpPr>
        <p:spPr>
          <a:xfrm>
            <a:off x="-1284271" y="1684017"/>
            <a:ext cx="986319" cy="770562"/>
          </a:xfrm>
          <a:prstGeom prst="rect">
            <a:avLst/>
          </a:prstGeom>
          <a:solidFill>
            <a:srgbClr val="9F2E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48FDCED-F287-4714-BB59-CCAE3BB1B506}"/>
              </a:ext>
            </a:extLst>
          </p:cNvPr>
          <p:cNvSpPr/>
          <p:nvPr/>
        </p:nvSpPr>
        <p:spPr>
          <a:xfrm>
            <a:off x="0" y="6709024"/>
            <a:ext cx="12192000" cy="169524"/>
          </a:xfrm>
          <a:prstGeom prst="rect">
            <a:avLst/>
          </a:prstGeom>
          <a:solidFill>
            <a:srgbClr val="245D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DDFF2897-01A3-48DD-9909-73B72F05F694}"/>
              </a:ext>
            </a:extLst>
          </p:cNvPr>
          <p:cNvSpPr/>
          <p:nvPr/>
        </p:nvSpPr>
        <p:spPr>
          <a:xfrm>
            <a:off x="11539624" y="6349699"/>
            <a:ext cx="462068" cy="462068"/>
          </a:xfrm>
          <a:prstGeom prst="ellipse">
            <a:avLst/>
          </a:prstGeom>
          <a:solidFill>
            <a:schemeClr val="bg1"/>
          </a:solidFill>
          <a:ln w="76200">
            <a:solidFill>
              <a:srgbClr val="245D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869C85-43D4-4726-8DA2-9A5C3F9CBD05}"/>
              </a:ext>
            </a:extLst>
          </p:cNvPr>
          <p:cNvSpPr txBox="1"/>
          <p:nvPr/>
        </p:nvSpPr>
        <p:spPr>
          <a:xfrm>
            <a:off x="11614205" y="6385793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B5A1B57-CF80-4D1E-A30E-237EA0B1D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942" y="97699"/>
            <a:ext cx="5873393" cy="893851"/>
          </a:xfrm>
        </p:spPr>
        <p:txBody>
          <a:bodyPr/>
          <a:lstStyle/>
          <a:p>
            <a:pPr algn="r"/>
            <a:r>
              <a:rPr lang="ru-RU" b="1" dirty="0">
                <a:solidFill>
                  <a:srgbClr val="245D9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О чем будет рассказ</a:t>
            </a:r>
            <a:endParaRPr lang="en-RU" b="1" dirty="0">
              <a:solidFill>
                <a:srgbClr val="245D9E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A5A3B-1313-460C-8A4D-3F2D27BCA10C}"/>
              </a:ext>
            </a:extLst>
          </p:cNvPr>
          <p:cNvSpPr txBox="1"/>
          <p:nvPr/>
        </p:nvSpPr>
        <p:spPr>
          <a:xfrm>
            <a:off x="6958009" y="2098601"/>
            <a:ext cx="36799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Задачи </a:t>
            </a:r>
            <a:r>
              <a:rPr lang="ru-RU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геомаркетинга</a:t>
            </a:r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01D021-594A-4B2D-B33A-862F01689851}"/>
              </a:ext>
            </a:extLst>
          </p:cNvPr>
          <p:cNvSpPr txBox="1"/>
          <p:nvPr/>
        </p:nvSpPr>
        <p:spPr>
          <a:xfrm>
            <a:off x="6958009" y="3270369"/>
            <a:ext cx="34712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RU"/>
            </a:defPPr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pPr algn="ctr"/>
            <a:r>
              <a:rPr lang="ru-RU" sz="2400" dirty="0"/>
              <a:t>Работа с </a:t>
            </a:r>
            <a:r>
              <a:rPr lang="ru-RU" sz="2400" dirty="0" err="1"/>
              <a:t>геоданными</a:t>
            </a:r>
            <a:endParaRPr lang="ru-RU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6065C2-976B-4ED2-928F-D550D8ED34F4}"/>
              </a:ext>
            </a:extLst>
          </p:cNvPr>
          <p:cNvSpPr txBox="1"/>
          <p:nvPr/>
        </p:nvSpPr>
        <p:spPr>
          <a:xfrm>
            <a:off x="6958008" y="4442137"/>
            <a:ext cx="23978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RU"/>
            </a:defPPr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pPr algn="ctr"/>
            <a:r>
              <a:rPr lang="ru-RU" sz="2400" dirty="0"/>
              <a:t>Разбор задачи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3A6E0F39-4A1C-4B6A-91E3-E741CF0CB8DE}"/>
              </a:ext>
            </a:extLst>
          </p:cNvPr>
          <p:cNvSpPr/>
          <p:nvPr/>
        </p:nvSpPr>
        <p:spPr>
          <a:xfrm>
            <a:off x="5972710" y="1924590"/>
            <a:ext cx="709673" cy="7096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91E03C-A60F-4F86-96D3-51A72DF4B61F}"/>
              </a:ext>
            </a:extLst>
          </p:cNvPr>
          <p:cNvSpPr txBox="1"/>
          <p:nvPr/>
        </p:nvSpPr>
        <p:spPr>
          <a:xfrm>
            <a:off x="6096903" y="1930597"/>
            <a:ext cx="45878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endParaRPr lang="ru-RU" sz="3600" b="1" dirty="0">
              <a:ln>
                <a:solidFill>
                  <a:srgbClr val="FFC000"/>
                </a:solidFill>
              </a:ln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DA5FE153-EDF4-43B2-92D9-0E98FC0BAC34}"/>
              </a:ext>
            </a:extLst>
          </p:cNvPr>
          <p:cNvSpPr/>
          <p:nvPr/>
        </p:nvSpPr>
        <p:spPr>
          <a:xfrm>
            <a:off x="5972710" y="3143657"/>
            <a:ext cx="709673" cy="7096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245D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2264C01D-10E4-4D45-A257-1782C7C51253}"/>
              </a:ext>
            </a:extLst>
          </p:cNvPr>
          <p:cNvSpPr/>
          <p:nvPr/>
        </p:nvSpPr>
        <p:spPr>
          <a:xfrm>
            <a:off x="5972710" y="4362724"/>
            <a:ext cx="709673" cy="7096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BEB360-795D-4023-B7B3-0793B4EC4510}"/>
              </a:ext>
            </a:extLst>
          </p:cNvPr>
          <p:cNvSpPr txBox="1"/>
          <p:nvPr/>
        </p:nvSpPr>
        <p:spPr>
          <a:xfrm>
            <a:off x="6096903" y="3165512"/>
            <a:ext cx="458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b="1" dirty="0">
                <a:solidFill>
                  <a:srgbClr val="245D9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802C19-7DBB-4932-9A43-8A39492BC302}"/>
              </a:ext>
            </a:extLst>
          </p:cNvPr>
          <p:cNvSpPr txBox="1"/>
          <p:nvPr/>
        </p:nvSpPr>
        <p:spPr>
          <a:xfrm>
            <a:off x="6096904" y="4394394"/>
            <a:ext cx="45877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3600" b="1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34CCD741-555A-4ABB-B2A6-31B1914C9DC8}"/>
              </a:ext>
            </a:extLst>
          </p:cNvPr>
          <p:cNvCxnSpPr/>
          <p:nvPr/>
        </p:nvCxnSpPr>
        <p:spPr>
          <a:xfrm>
            <a:off x="4745971" y="0"/>
            <a:ext cx="0" cy="6709024"/>
          </a:xfrm>
          <a:prstGeom prst="line">
            <a:avLst/>
          </a:prstGeom>
          <a:ln w="38100">
            <a:solidFill>
              <a:srgbClr val="245D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244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CB30E58-D8C6-41A9-900C-DA2C78B26F09}"/>
              </a:ext>
            </a:extLst>
          </p:cNvPr>
          <p:cNvSpPr/>
          <p:nvPr/>
        </p:nvSpPr>
        <p:spPr>
          <a:xfrm>
            <a:off x="0" y="6709024"/>
            <a:ext cx="12192000" cy="169524"/>
          </a:xfrm>
          <a:prstGeom prst="rect">
            <a:avLst/>
          </a:prstGeom>
          <a:solidFill>
            <a:srgbClr val="245D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E2C3DD77-21E7-4345-A61D-E5FC7ADC45BF}"/>
              </a:ext>
            </a:extLst>
          </p:cNvPr>
          <p:cNvSpPr/>
          <p:nvPr/>
        </p:nvSpPr>
        <p:spPr>
          <a:xfrm>
            <a:off x="11539624" y="6349699"/>
            <a:ext cx="462068" cy="462068"/>
          </a:xfrm>
          <a:prstGeom prst="ellipse">
            <a:avLst/>
          </a:prstGeom>
          <a:solidFill>
            <a:schemeClr val="bg1"/>
          </a:solidFill>
          <a:ln w="76200">
            <a:solidFill>
              <a:srgbClr val="245D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BD878D-2A55-4A8D-9FCE-AE3321C4FF5D}"/>
              </a:ext>
            </a:extLst>
          </p:cNvPr>
          <p:cNvSpPr txBox="1"/>
          <p:nvPr/>
        </p:nvSpPr>
        <p:spPr>
          <a:xfrm>
            <a:off x="11522198" y="6349699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20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8E8EB6-B00C-334B-AC4C-9A14B682B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9E95B9-367D-F84F-88AA-18FF6B0E8389}"/>
              </a:ext>
            </a:extLst>
          </p:cNvPr>
          <p:cNvSpPr/>
          <p:nvPr/>
        </p:nvSpPr>
        <p:spPr>
          <a:xfrm>
            <a:off x="3585849" y="2721114"/>
            <a:ext cx="55964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1">
                <a:solidFill>
                  <a:srgbClr val="005AAA"/>
                </a:solidFill>
                <a:latin typeface="Cambria" panose="02040503050406030204" pitchFamily="18" charset="0"/>
                <a:ea typeface="+mj-ea"/>
                <a:cs typeface="Times New Roman" pitchFamily="18" charset="0"/>
              </a:rPr>
              <a:t>Спасибо за внимание!</a:t>
            </a:r>
            <a:endParaRPr lang="en-RU" sz="4000" b="1" dirty="0">
              <a:solidFill>
                <a:srgbClr val="005AAA"/>
              </a:solidFill>
              <a:latin typeface="Cambria" panose="02040503050406030204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56D1EE-2C76-1E49-9948-03910CE901C9}"/>
              </a:ext>
            </a:extLst>
          </p:cNvPr>
          <p:cNvSpPr/>
          <p:nvPr/>
        </p:nvSpPr>
        <p:spPr>
          <a:xfrm>
            <a:off x="1100380" y="4568479"/>
            <a:ext cx="79661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latin typeface="Cambria" panose="02040503050406030204" pitchFamily="18" charset="0"/>
              </a:rPr>
              <a:t>Контакты в </a:t>
            </a:r>
            <a:r>
              <a:rPr lang="en-US" sz="2400" b="1" dirty="0">
                <a:latin typeface="Cambria" panose="02040503050406030204" pitchFamily="18" charset="0"/>
              </a:rPr>
              <a:t>telegram</a:t>
            </a:r>
            <a:r>
              <a:rPr lang="ru-RU" sz="2400" b="1" dirty="0">
                <a:latin typeface="Cambria" panose="02040503050406030204" pitchFamily="18" charset="0"/>
              </a:rPr>
              <a:t>:</a:t>
            </a:r>
          </a:p>
          <a:p>
            <a:pPr lvl="1"/>
            <a:r>
              <a:rPr lang="ru-RU" sz="2400" dirty="0">
                <a:latin typeface="Cambria" panose="02040503050406030204" pitchFamily="18" charset="0"/>
              </a:rPr>
              <a:t>Личный: </a:t>
            </a:r>
            <a:r>
              <a:rPr lang="en-US" sz="2400" dirty="0">
                <a:latin typeface="Cambria" panose="02040503050406030204" pitchFamily="18" charset="0"/>
              </a:rPr>
              <a:t>@intra26</a:t>
            </a:r>
          </a:p>
          <a:p>
            <a:pPr lvl="1"/>
            <a:r>
              <a:rPr lang="ru-RU" sz="2400" dirty="0">
                <a:latin typeface="Cambria" panose="02040503050406030204" pitchFamily="18" charset="0"/>
              </a:rPr>
              <a:t>Канал «о городах и данных»: </a:t>
            </a:r>
            <a:r>
              <a:rPr lang="en-US" sz="2400" dirty="0">
                <a:latin typeface="Cambria" panose="02040503050406030204" pitchFamily="18" charset="0"/>
              </a:rPr>
              <a:t>@</a:t>
            </a:r>
            <a:r>
              <a:rPr lang="en-US" sz="2400" dirty="0" err="1">
                <a:latin typeface="Cambria" panose="02040503050406030204" pitchFamily="18" charset="0"/>
              </a:rPr>
              <a:t>datainthecity</a:t>
            </a:r>
            <a:r>
              <a:rPr lang="en-US" sz="2400" dirty="0">
                <a:latin typeface="Cambria" panose="02040503050406030204" pitchFamily="18" charset="0"/>
              </a:rPr>
              <a:t> </a:t>
            </a:r>
            <a:endParaRPr lang="ru-RU" sz="24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174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DB5AD12-8D45-45F0-80E9-9FC66CB213C7}"/>
              </a:ext>
            </a:extLst>
          </p:cNvPr>
          <p:cNvSpPr/>
          <p:nvPr/>
        </p:nvSpPr>
        <p:spPr>
          <a:xfrm>
            <a:off x="0" y="6709024"/>
            <a:ext cx="12192000" cy="169524"/>
          </a:xfrm>
          <a:prstGeom prst="rect">
            <a:avLst/>
          </a:prstGeom>
          <a:solidFill>
            <a:srgbClr val="245D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A37E96D8-9CF3-4229-96E9-E23DD4E517E0}"/>
              </a:ext>
            </a:extLst>
          </p:cNvPr>
          <p:cNvSpPr/>
          <p:nvPr/>
        </p:nvSpPr>
        <p:spPr>
          <a:xfrm>
            <a:off x="11539624" y="6349699"/>
            <a:ext cx="462068" cy="462068"/>
          </a:xfrm>
          <a:prstGeom prst="ellipse">
            <a:avLst/>
          </a:prstGeom>
          <a:solidFill>
            <a:schemeClr val="bg1"/>
          </a:solidFill>
          <a:ln w="76200">
            <a:solidFill>
              <a:srgbClr val="245D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740A4D-85D5-4AEA-9C69-9B86FF47BC95}"/>
              </a:ext>
            </a:extLst>
          </p:cNvPr>
          <p:cNvSpPr txBox="1"/>
          <p:nvPr/>
        </p:nvSpPr>
        <p:spPr>
          <a:xfrm>
            <a:off x="11614205" y="6385793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3D02347-0BF6-454B-8043-A3081B22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83" y="72097"/>
            <a:ext cx="11986517" cy="893851"/>
          </a:xfrm>
        </p:spPr>
        <p:txBody>
          <a:bodyPr/>
          <a:lstStyle/>
          <a:p>
            <a:r>
              <a:rPr lang="ru-RU" b="1" dirty="0">
                <a:solidFill>
                  <a:srgbClr val="245D9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Задачи </a:t>
            </a:r>
            <a:r>
              <a:rPr lang="ru-RU" b="1" dirty="0" err="1">
                <a:solidFill>
                  <a:srgbClr val="245D9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геоанализа</a:t>
            </a:r>
            <a:r>
              <a:rPr lang="ru-RU" b="1" dirty="0">
                <a:solidFill>
                  <a:srgbClr val="245D9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в маркетинге</a:t>
            </a:r>
            <a:endParaRPr lang="en-RU" b="1" dirty="0">
              <a:solidFill>
                <a:srgbClr val="245D9E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Облачко с текстом: прямоугольное со скругленными углами 7">
            <a:extLst>
              <a:ext uri="{FF2B5EF4-FFF2-40B4-BE49-F238E27FC236}">
                <a16:creationId xmlns:a16="http://schemas.microsoft.com/office/drawing/2014/main" id="{1CF7F5BF-39FA-4F7F-8778-F698671F41AB}"/>
              </a:ext>
            </a:extLst>
          </p:cNvPr>
          <p:cNvSpPr/>
          <p:nvPr/>
        </p:nvSpPr>
        <p:spPr>
          <a:xfrm>
            <a:off x="2268277" y="2060745"/>
            <a:ext cx="3228754" cy="1010093"/>
          </a:xfrm>
          <a:prstGeom prst="wedgeRoundRectCallout">
            <a:avLst>
              <a:gd name="adj1" fmla="val -58045"/>
              <a:gd name="adj2" fmla="val 25658"/>
              <a:gd name="adj3" fmla="val 16667"/>
            </a:avLst>
          </a:prstGeom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Где разместить рекламу, что ее увидела ЦА?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B75B88-6408-4FB4-82EF-FD66580FB6B7}"/>
              </a:ext>
            </a:extLst>
          </p:cNvPr>
          <p:cNvSpPr txBox="1"/>
          <p:nvPr/>
        </p:nvSpPr>
        <p:spPr>
          <a:xfrm>
            <a:off x="205483" y="835194"/>
            <a:ext cx="11796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45D9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В любом бизнесе у маркетингового отдела есть задачи, где  могут задействовать пространственные данные </a:t>
            </a:r>
          </a:p>
        </p:txBody>
      </p:sp>
      <p:sp>
        <p:nvSpPr>
          <p:cNvPr id="11" name="Облачко с текстом: прямоугольное со скругленными углами 10">
            <a:extLst>
              <a:ext uri="{FF2B5EF4-FFF2-40B4-BE49-F238E27FC236}">
                <a16:creationId xmlns:a16="http://schemas.microsoft.com/office/drawing/2014/main" id="{EB1140E6-B141-4DA4-8433-43B75FFB5193}"/>
              </a:ext>
            </a:extLst>
          </p:cNvPr>
          <p:cNvSpPr/>
          <p:nvPr/>
        </p:nvSpPr>
        <p:spPr>
          <a:xfrm>
            <a:off x="5660063" y="2560383"/>
            <a:ext cx="4256567" cy="1010093"/>
          </a:xfrm>
          <a:prstGeom prst="wedgeRoundRectCallout">
            <a:avLst>
              <a:gd name="adj1" fmla="val 37334"/>
              <a:gd name="adj2" fmla="val -68594"/>
              <a:gd name="adj3" fmla="val 16667"/>
            </a:avLst>
          </a:prstGeom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Какие участки города мы должны покрыть сервисом, чтобы привлечь максимальное число клиентов?</a:t>
            </a:r>
          </a:p>
        </p:txBody>
      </p:sp>
      <p:sp>
        <p:nvSpPr>
          <p:cNvPr id="12" name="Облачко с текстом: прямоугольное со скругленными углами 11">
            <a:extLst>
              <a:ext uri="{FF2B5EF4-FFF2-40B4-BE49-F238E27FC236}">
                <a16:creationId xmlns:a16="http://schemas.microsoft.com/office/drawing/2014/main" id="{A58591F7-DDF2-4C7A-9EAE-A5AADBD55D92}"/>
              </a:ext>
            </a:extLst>
          </p:cNvPr>
          <p:cNvSpPr/>
          <p:nvPr/>
        </p:nvSpPr>
        <p:spPr>
          <a:xfrm>
            <a:off x="1917402" y="4168138"/>
            <a:ext cx="4256567" cy="1010093"/>
          </a:xfrm>
          <a:prstGeom prst="wedgeRoundRectCallout">
            <a:avLst>
              <a:gd name="adj1" fmla="val -21083"/>
              <a:gd name="adj2" fmla="val 81447"/>
              <a:gd name="adj3" fmla="val 16667"/>
            </a:avLst>
          </a:prstGeom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Какая инфраструктура привлечет наибольшее внимание к моему ЖК?</a:t>
            </a:r>
          </a:p>
        </p:txBody>
      </p:sp>
      <p:sp>
        <p:nvSpPr>
          <p:cNvPr id="13" name="Облачко с текстом: прямоугольное со скругленными углами 12">
            <a:extLst>
              <a:ext uri="{FF2B5EF4-FFF2-40B4-BE49-F238E27FC236}">
                <a16:creationId xmlns:a16="http://schemas.microsoft.com/office/drawing/2014/main" id="{388B4722-6634-4DD3-AB7E-ACD98E5C208F}"/>
              </a:ext>
            </a:extLst>
          </p:cNvPr>
          <p:cNvSpPr/>
          <p:nvPr/>
        </p:nvSpPr>
        <p:spPr>
          <a:xfrm>
            <a:off x="6464594" y="3809054"/>
            <a:ext cx="3349256" cy="1010093"/>
          </a:xfrm>
          <a:prstGeom prst="wedgeRoundRectCallout">
            <a:avLst>
              <a:gd name="adj1" fmla="val 29069"/>
              <a:gd name="adj2" fmla="val 72044"/>
              <a:gd name="adj3" fmla="val 16667"/>
            </a:avLst>
          </a:prstGeom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Сколько я заработаю, если открою точку в этом районе?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2780F4-3313-485D-ADE5-3900C82E1A49}"/>
              </a:ext>
            </a:extLst>
          </p:cNvPr>
          <p:cNvSpPr txBox="1"/>
          <p:nvPr/>
        </p:nvSpPr>
        <p:spPr>
          <a:xfrm>
            <a:off x="9082357" y="1981224"/>
            <a:ext cx="2354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Онлайн доставка</a:t>
            </a:r>
            <a:endParaRPr lang="en-RU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005BF5-10A2-4B8E-AE7A-1C4381375672}"/>
              </a:ext>
            </a:extLst>
          </p:cNvPr>
          <p:cNvSpPr txBox="1"/>
          <p:nvPr/>
        </p:nvSpPr>
        <p:spPr>
          <a:xfrm>
            <a:off x="2388386" y="5653474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Застройщик</a:t>
            </a:r>
            <a:endParaRPr lang="en-RU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C73BFB-D171-415E-840D-3C0E39FD9FDD}"/>
              </a:ext>
            </a:extLst>
          </p:cNvPr>
          <p:cNvSpPr txBox="1"/>
          <p:nvPr/>
        </p:nvSpPr>
        <p:spPr>
          <a:xfrm>
            <a:off x="8810830" y="5119772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Кафе</a:t>
            </a:r>
            <a:endParaRPr lang="en-RU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1465E0-FA7F-4128-BF42-18BFB99A7B7E}"/>
              </a:ext>
            </a:extLst>
          </p:cNvPr>
          <p:cNvSpPr txBox="1"/>
          <p:nvPr/>
        </p:nvSpPr>
        <p:spPr>
          <a:xfrm>
            <a:off x="495263" y="2496741"/>
            <a:ext cx="1893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Рекламное агентство</a:t>
            </a:r>
            <a:endParaRPr lang="en-RU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400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37D6BDE-A66A-4BE4-BECA-4DC578A9BA03}"/>
              </a:ext>
            </a:extLst>
          </p:cNvPr>
          <p:cNvSpPr/>
          <p:nvPr/>
        </p:nvSpPr>
        <p:spPr>
          <a:xfrm>
            <a:off x="0" y="6709024"/>
            <a:ext cx="12192000" cy="169524"/>
          </a:xfrm>
          <a:prstGeom prst="rect">
            <a:avLst/>
          </a:prstGeom>
          <a:solidFill>
            <a:srgbClr val="245D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5CB92C04-6314-434E-BA3F-3BC7A4CCEDBA}"/>
              </a:ext>
            </a:extLst>
          </p:cNvPr>
          <p:cNvSpPr/>
          <p:nvPr/>
        </p:nvSpPr>
        <p:spPr>
          <a:xfrm>
            <a:off x="11539624" y="6349699"/>
            <a:ext cx="462068" cy="462068"/>
          </a:xfrm>
          <a:prstGeom prst="ellipse">
            <a:avLst/>
          </a:prstGeom>
          <a:solidFill>
            <a:schemeClr val="bg1"/>
          </a:solidFill>
          <a:ln w="76200">
            <a:solidFill>
              <a:srgbClr val="245D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CE4A24-C0A5-4D29-80E8-F354A3FF7117}"/>
              </a:ext>
            </a:extLst>
          </p:cNvPr>
          <p:cNvSpPr txBox="1"/>
          <p:nvPr/>
        </p:nvSpPr>
        <p:spPr>
          <a:xfrm>
            <a:off x="11614205" y="6385793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FBE4B0-584E-40E5-A6CB-7CDB38EF6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83" y="72097"/>
            <a:ext cx="11986517" cy="893851"/>
          </a:xfrm>
        </p:spPr>
        <p:txBody>
          <a:bodyPr/>
          <a:lstStyle/>
          <a:p>
            <a:r>
              <a:rPr lang="ru-RU" b="1" dirty="0">
                <a:solidFill>
                  <a:srgbClr val="245D9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Типы используемых данные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769656B-D4D5-45B9-BBBB-4C032372A893}"/>
              </a:ext>
            </a:extLst>
          </p:cNvPr>
          <p:cNvSpPr/>
          <p:nvPr/>
        </p:nvSpPr>
        <p:spPr>
          <a:xfrm>
            <a:off x="571943" y="1295363"/>
            <a:ext cx="33135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45D9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Административные границы</a:t>
            </a:r>
            <a:endParaRPr lang="en-US" dirty="0">
              <a:solidFill>
                <a:srgbClr val="245D9E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4CB8558-10DA-4CFE-B56C-EDC130DA0308}"/>
              </a:ext>
            </a:extLst>
          </p:cNvPr>
          <p:cNvSpPr/>
          <p:nvPr/>
        </p:nvSpPr>
        <p:spPr>
          <a:xfrm>
            <a:off x="465618" y="4041465"/>
            <a:ext cx="33135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45D9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Застройка, инфраструктура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DEBD8E13-52B6-4369-8184-E7ED85968F64}"/>
              </a:ext>
            </a:extLst>
          </p:cNvPr>
          <p:cNvSpPr/>
          <p:nvPr/>
        </p:nvSpPr>
        <p:spPr>
          <a:xfrm>
            <a:off x="8431271" y="1295363"/>
            <a:ext cx="20803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45D9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Дорожный граф</a:t>
            </a:r>
            <a:endParaRPr lang="en-US" dirty="0">
              <a:solidFill>
                <a:srgbClr val="245D9E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4157FDFC-AFEA-47E5-AC6E-65A66015B913}"/>
              </a:ext>
            </a:extLst>
          </p:cNvPr>
          <p:cNvSpPr/>
          <p:nvPr/>
        </p:nvSpPr>
        <p:spPr>
          <a:xfrm>
            <a:off x="5049105" y="4041465"/>
            <a:ext cx="28656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rgbClr val="245D9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Соц-дем</a:t>
            </a:r>
            <a:r>
              <a:rPr lang="ru-RU" dirty="0">
                <a:solidFill>
                  <a:srgbClr val="245D9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статистика </a:t>
            </a: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55BEF52E-63A0-4DE9-85D6-77B80FDE73F1}"/>
              </a:ext>
            </a:extLst>
          </p:cNvPr>
          <p:cNvSpPr/>
          <p:nvPr/>
        </p:nvSpPr>
        <p:spPr>
          <a:xfrm>
            <a:off x="8431271" y="4041465"/>
            <a:ext cx="34496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45D9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Операционные данные </a:t>
            </a: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D7DCF7AB-6BCE-46C5-A16E-63060E8061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-1250" t="14676" r="-1"/>
          <a:stretch>
            <a:fillRect/>
          </a:stretch>
        </p:blipFill>
        <p:spPr bwMode="auto">
          <a:xfrm>
            <a:off x="1170933" y="4659533"/>
            <a:ext cx="1801295" cy="1127157"/>
          </a:xfrm>
          <a:prstGeom prst="rect">
            <a:avLst/>
          </a:prstGeom>
          <a:noFill/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9B60C58F-DBEF-4E15-93B8-09E491C5D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0754" y="1933681"/>
            <a:ext cx="2284564" cy="1128797"/>
          </a:xfrm>
          <a:prstGeom prst="rect">
            <a:avLst/>
          </a:prstGeom>
          <a:noFill/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C4F88CDF-87AE-4A45-90BE-EEAC07FB52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4189" t="11880" r="15285"/>
          <a:stretch/>
        </p:blipFill>
        <p:spPr bwMode="auto">
          <a:xfrm rot="538623">
            <a:off x="9012680" y="1849851"/>
            <a:ext cx="2216021" cy="1220922"/>
          </a:xfrm>
          <a:prstGeom prst="rect">
            <a:avLst/>
          </a:prstGeom>
          <a:noFill/>
        </p:spPr>
      </p:pic>
      <p:pic>
        <p:nvPicPr>
          <p:cNvPr id="16" name="Picture 20">
            <a:extLst>
              <a:ext uri="{FF2B5EF4-FFF2-40B4-BE49-F238E27FC236}">
                <a16:creationId xmlns:a16="http://schemas.microsoft.com/office/drawing/2014/main" id="{E365074C-2973-4F5D-BD2A-B8291A61D4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/>
          <a:srcRect l="2593" t="4896" r="4929" b="18255"/>
          <a:stretch>
            <a:fillRect/>
          </a:stretch>
        </p:blipFill>
        <p:spPr bwMode="auto">
          <a:xfrm>
            <a:off x="5201971" y="4658075"/>
            <a:ext cx="1870133" cy="1128615"/>
          </a:xfrm>
          <a:prstGeom prst="rect">
            <a:avLst/>
          </a:prstGeom>
          <a:noFill/>
        </p:spPr>
      </p:pic>
      <p:sp>
        <p:nvSpPr>
          <p:cNvPr id="21" name="Rectangle 7">
            <a:extLst>
              <a:ext uri="{FF2B5EF4-FFF2-40B4-BE49-F238E27FC236}">
                <a16:creationId xmlns:a16="http://schemas.microsoft.com/office/drawing/2014/main" id="{20DEDF3C-A781-482F-B532-59F6E21DFE48}"/>
              </a:ext>
            </a:extLst>
          </p:cNvPr>
          <p:cNvSpPr/>
          <p:nvPr/>
        </p:nvSpPr>
        <p:spPr>
          <a:xfrm>
            <a:off x="5049105" y="1295363"/>
            <a:ext cx="20803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45D9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Рельеф</a:t>
            </a:r>
            <a:endParaRPr lang="en-US" dirty="0">
              <a:solidFill>
                <a:srgbClr val="245D9E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BDA3DBF9-7C9A-452A-9D05-DEADD1EDF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998" y="1858147"/>
            <a:ext cx="1805382" cy="120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179A8E80-C39C-4EF5-A9E2-BF19AB709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394" y="4658076"/>
            <a:ext cx="2330673" cy="112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772B8462-0F6F-4420-92D9-23B159AC8F79}"/>
              </a:ext>
            </a:extLst>
          </p:cNvPr>
          <p:cNvSpPr/>
          <p:nvPr/>
        </p:nvSpPr>
        <p:spPr>
          <a:xfrm rot="5400000">
            <a:off x="4263655" y="2385552"/>
            <a:ext cx="387058" cy="14952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C000"/>
              </a:solidFill>
            </a:endParaRPr>
          </a:p>
        </p:txBody>
      </p:sp>
      <p:sp>
        <p:nvSpPr>
          <p:cNvPr id="25" name="Равнобедренный треугольник 24">
            <a:extLst>
              <a:ext uri="{FF2B5EF4-FFF2-40B4-BE49-F238E27FC236}">
                <a16:creationId xmlns:a16="http://schemas.microsoft.com/office/drawing/2014/main" id="{ACD1BB50-A5B0-47E5-994F-BB13B7672696}"/>
              </a:ext>
            </a:extLst>
          </p:cNvPr>
          <p:cNvSpPr/>
          <p:nvPr/>
        </p:nvSpPr>
        <p:spPr>
          <a:xfrm rot="5400000">
            <a:off x="4266535" y="5079332"/>
            <a:ext cx="387058" cy="14952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C000"/>
              </a:solidFill>
            </a:endParaRPr>
          </a:p>
        </p:txBody>
      </p:sp>
      <p:sp>
        <p:nvSpPr>
          <p:cNvPr id="26" name="Равнобедренный треугольник 25">
            <a:extLst>
              <a:ext uri="{FF2B5EF4-FFF2-40B4-BE49-F238E27FC236}">
                <a16:creationId xmlns:a16="http://schemas.microsoft.com/office/drawing/2014/main" id="{5084E7AF-C14C-442C-BBAD-7913A7ADFC78}"/>
              </a:ext>
            </a:extLst>
          </p:cNvPr>
          <p:cNvSpPr/>
          <p:nvPr/>
        </p:nvSpPr>
        <p:spPr>
          <a:xfrm rot="5400000">
            <a:off x="7849034" y="2385552"/>
            <a:ext cx="387058" cy="14952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C000"/>
              </a:solidFill>
            </a:endParaRPr>
          </a:p>
        </p:txBody>
      </p:sp>
      <p:sp>
        <p:nvSpPr>
          <p:cNvPr id="27" name="Равнобедренный треугольник 26">
            <a:extLst>
              <a:ext uri="{FF2B5EF4-FFF2-40B4-BE49-F238E27FC236}">
                <a16:creationId xmlns:a16="http://schemas.microsoft.com/office/drawing/2014/main" id="{FC556368-646A-476D-B086-B75DDDE854E2}"/>
              </a:ext>
            </a:extLst>
          </p:cNvPr>
          <p:cNvSpPr/>
          <p:nvPr/>
        </p:nvSpPr>
        <p:spPr>
          <a:xfrm rot="5400000">
            <a:off x="7851914" y="5079332"/>
            <a:ext cx="387058" cy="14952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461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4066FF-A628-4B90-9D5E-5407DE533A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6" t="2697" r="4309" b="13158"/>
          <a:stretch/>
        </p:blipFill>
        <p:spPr>
          <a:xfrm>
            <a:off x="0" y="-1"/>
            <a:ext cx="6112361" cy="6709019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B0D16F3-83B2-4AC2-B508-EFDE4C763B9C}"/>
              </a:ext>
            </a:extLst>
          </p:cNvPr>
          <p:cNvSpPr/>
          <p:nvPr/>
        </p:nvSpPr>
        <p:spPr>
          <a:xfrm>
            <a:off x="0" y="6709024"/>
            <a:ext cx="12192000" cy="169524"/>
          </a:xfrm>
          <a:prstGeom prst="rect">
            <a:avLst/>
          </a:prstGeom>
          <a:solidFill>
            <a:srgbClr val="245D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28C13707-A083-4DB0-A9EB-CB227FD78C9B}"/>
              </a:ext>
            </a:extLst>
          </p:cNvPr>
          <p:cNvSpPr/>
          <p:nvPr/>
        </p:nvSpPr>
        <p:spPr>
          <a:xfrm>
            <a:off x="11539624" y="6349699"/>
            <a:ext cx="462068" cy="462068"/>
          </a:xfrm>
          <a:prstGeom prst="ellipse">
            <a:avLst/>
          </a:prstGeom>
          <a:solidFill>
            <a:schemeClr val="bg1"/>
          </a:solidFill>
          <a:ln w="76200">
            <a:solidFill>
              <a:srgbClr val="245D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C82446-74CD-41B2-91E6-2F9824CB5629}"/>
              </a:ext>
            </a:extLst>
          </p:cNvPr>
          <p:cNvSpPr txBox="1"/>
          <p:nvPr/>
        </p:nvSpPr>
        <p:spPr>
          <a:xfrm>
            <a:off x="11614205" y="6385793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  <a:endParaRPr lang="ru-R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8" name="Straight Arrow Connector 5">
            <a:extLst>
              <a:ext uri="{FF2B5EF4-FFF2-40B4-BE49-F238E27FC236}">
                <a16:creationId xmlns:a16="http://schemas.microsoft.com/office/drawing/2014/main" id="{08B9E929-EA1F-4805-AB84-EBF522FE662D}"/>
              </a:ext>
            </a:extLst>
          </p:cNvPr>
          <p:cNvCxnSpPr>
            <a:cxnSpLocks/>
          </p:cNvCxnSpPr>
          <p:nvPr/>
        </p:nvCxnSpPr>
        <p:spPr>
          <a:xfrm flipH="1">
            <a:off x="5784351" y="1701248"/>
            <a:ext cx="2214603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7">
            <a:extLst>
              <a:ext uri="{FF2B5EF4-FFF2-40B4-BE49-F238E27FC236}">
                <a16:creationId xmlns:a16="http://schemas.microsoft.com/office/drawing/2014/main" id="{49DC6BF5-AC2D-4340-B79F-D1E68BAE9BC1}"/>
              </a:ext>
            </a:extLst>
          </p:cNvPr>
          <p:cNvCxnSpPr>
            <a:cxnSpLocks/>
          </p:cNvCxnSpPr>
          <p:nvPr/>
        </p:nvCxnSpPr>
        <p:spPr>
          <a:xfrm flipH="1">
            <a:off x="3226085" y="4568343"/>
            <a:ext cx="4869195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1">
            <a:extLst>
              <a:ext uri="{FF2B5EF4-FFF2-40B4-BE49-F238E27FC236}">
                <a16:creationId xmlns:a16="http://schemas.microsoft.com/office/drawing/2014/main" id="{CF6E4C28-F063-48A3-B65B-0F2AB1949857}"/>
              </a:ext>
            </a:extLst>
          </p:cNvPr>
          <p:cNvSpPr txBox="1"/>
          <p:nvPr/>
        </p:nvSpPr>
        <p:spPr>
          <a:xfrm>
            <a:off x="7056388" y="1294301"/>
            <a:ext cx="1351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РАСТР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0DB764EB-6A0D-4F7A-90CB-FD6B1E728FAA}"/>
              </a:ext>
            </a:extLst>
          </p:cNvPr>
          <p:cNvSpPr txBox="1"/>
          <p:nvPr/>
        </p:nvSpPr>
        <p:spPr>
          <a:xfrm>
            <a:off x="7056388" y="4213698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ВЕКТОР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ED971709-0C33-4ECB-B1AB-4FDE15B48339}"/>
              </a:ext>
            </a:extLst>
          </p:cNvPr>
          <p:cNvSpPr txBox="1"/>
          <p:nvPr/>
        </p:nvSpPr>
        <p:spPr>
          <a:xfrm>
            <a:off x="6712527" y="4699482"/>
            <a:ext cx="482709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хранит базовую геометрию: точки, линия, полигон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высокая точность отображения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удобна для нанесения статистических данных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Rectangle 19">
            <a:extLst>
              <a:ext uri="{FF2B5EF4-FFF2-40B4-BE49-F238E27FC236}">
                <a16:creationId xmlns:a16="http://schemas.microsoft.com/office/drawing/2014/main" id="{274E96BF-5937-4057-B74D-114B3A9B5195}"/>
              </a:ext>
            </a:extLst>
          </p:cNvPr>
          <p:cNvSpPr/>
          <p:nvPr/>
        </p:nvSpPr>
        <p:spPr>
          <a:xfrm>
            <a:off x="6712527" y="1897099"/>
            <a:ext cx="490167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матрица пикселей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часто используется в качестве подложки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подходит для визуализации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и анализа непрерывных данных, например, высоты рельефа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1BBDBDB-D187-494C-BDD6-77529CEE4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3151" y="72097"/>
            <a:ext cx="4486382" cy="893851"/>
          </a:xfrm>
        </p:spPr>
        <p:txBody>
          <a:bodyPr/>
          <a:lstStyle/>
          <a:p>
            <a:pPr algn="r"/>
            <a:r>
              <a:rPr lang="ru-RU" b="1" dirty="0">
                <a:solidFill>
                  <a:srgbClr val="245D9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Вектор и растр</a:t>
            </a:r>
          </a:p>
        </p:txBody>
      </p:sp>
    </p:spTree>
    <p:extLst>
      <p:ext uri="{BB962C8B-B14F-4D97-AF65-F5344CB8AC3E}">
        <p14:creationId xmlns:p14="http://schemas.microsoft.com/office/powerpoint/2010/main" val="3659525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9951F11-B524-4ACF-8783-F3C0F25ABFD4}"/>
              </a:ext>
            </a:extLst>
          </p:cNvPr>
          <p:cNvSpPr/>
          <p:nvPr/>
        </p:nvSpPr>
        <p:spPr>
          <a:xfrm>
            <a:off x="0" y="6709024"/>
            <a:ext cx="12192000" cy="169524"/>
          </a:xfrm>
          <a:prstGeom prst="rect">
            <a:avLst/>
          </a:prstGeom>
          <a:solidFill>
            <a:srgbClr val="245D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3C8DC7D6-050A-4A0D-8D38-E74E6C09DD56}"/>
              </a:ext>
            </a:extLst>
          </p:cNvPr>
          <p:cNvSpPr/>
          <p:nvPr/>
        </p:nvSpPr>
        <p:spPr>
          <a:xfrm>
            <a:off x="11539624" y="6349699"/>
            <a:ext cx="462068" cy="462068"/>
          </a:xfrm>
          <a:prstGeom prst="ellipse">
            <a:avLst/>
          </a:prstGeom>
          <a:solidFill>
            <a:schemeClr val="bg1"/>
          </a:solidFill>
          <a:ln w="76200">
            <a:solidFill>
              <a:srgbClr val="245D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6ECF50-323B-425F-A54F-6BA5FF9D9B25}"/>
              </a:ext>
            </a:extLst>
          </p:cNvPr>
          <p:cNvSpPr txBox="1"/>
          <p:nvPr/>
        </p:nvSpPr>
        <p:spPr>
          <a:xfrm>
            <a:off x="11614205" y="6385793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E5658C5-96C1-4C47-BCFE-2B3CE2484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83" y="72097"/>
            <a:ext cx="11986517" cy="893851"/>
          </a:xfrm>
        </p:spPr>
        <p:txBody>
          <a:bodyPr>
            <a:normAutofit/>
          </a:bodyPr>
          <a:lstStyle/>
          <a:p>
            <a:r>
              <a:rPr lang="ru-RU" sz="4400" b="1" dirty="0">
                <a:solidFill>
                  <a:srgbClr val="005AAA"/>
                </a:solidFill>
                <a:latin typeface="Cambria" panose="02040503050406030204" pitchFamily="18" charset="0"/>
                <a:cs typeface="Times New Roman" pitchFamily="18" charset="0"/>
              </a:rPr>
              <a:t>Способы агрегации данных в пространстве</a:t>
            </a:r>
            <a:endParaRPr lang="en-US" sz="4400" b="1" dirty="0">
              <a:solidFill>
                <a:srgbClr val="005AAA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0C0734DD-1E46-48E0-9F61-C691BCB49F4F}"/>
              </a:ext>
            </a:extLst>
          </p:cNvPr>
          <p:cNvSpPr/>
          <p:nvPr/>
        </p:nvSpPr>
        <p:spPr>
          <a:xfrm>
            <a:off x="513711" y="1592498"/>
            <a:ext cx="3174715" cy="4921319"/>
          </a:xfrm>
          <a:prstGeom prst="roundRect">
            <a:avLst>
              <a:gd name="adj" fmla="val 3722"/>
            </a:avLst>
          </a:prstGeom>
          <a:noFill/>
          <a:ln>
            <a:solidFill>
              <a:srgbClr val="245D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168690F6-00BA-4C95-8681-D3FD1B6D2813}"/>
              </a:ext>
            </a:extLst>
          </p:cNvPr>
          <p:cNvSpPr/>
          <p:nvPr/>
        </p:nvSpPr>
        <p:spPr>
          <a:xfrm>
            <a:off x="4303163" y="1592498"/>
            <a:ext cx="3174715" cy="4921319"/>
          </a:xfrm>
          <a:prstGeom prst="roundRect">
            <a:avLst>
              <a:gd name="adj" fmla="val 3722"/>
            </a:avLst>
          </a:prstGeom>
          <a:noFill/>
          <a:ln>
            <a:solidFill>
              <a:srgbClr val="245D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60D715B7-235E-4438-BCA1-9CBC9C743425}"/>
              </a:ext>
            </a:extLst>
          </p:cNvPr>
          <p:cNvSpPr/>
          <p:nvPr/>
        </p:nvSpPr>
        <p:spPr>
          <a:xfrm>
            <a:off x="8092614" y="1592498"/>
            <a:ext cx="3174715" cy="4921319"/>
          </a:xfrm>
          <a:prstGeom prst="roundRect">
            <a:avLst>
              <a:gd name="adj" fmla="val 3722"/>
            </a:avLst>
          </a:prstGeom>
          <a:noFill/>
          <a:ln>
            <a:solidFill>
              <a:srgbClr val="245D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935BDAD8-0676-42BB-8BAF-B895950FA4F4}"/>
              </a:ext>
            </a:extLst>
          </p:cNvPr>
          <p:cNvSpPr txBox="1"/>
          <p:nvPr/>
        </p:nvSpPr>
        <p:spPr>
          <a:xfrm>
            <a:off x="8988146" y="1125562"/>
            <a:ext cx="1383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H3 SYSTEM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257947D0-588F-4728-8764-18C45FEA567D}"/>
              </a:ext>
            </a:extLst>
          </p:cNvPr>
          <p:cNvSpPr txBox="1"/>
          <p:nvPr/>
        </p:nvSpPr>
        <p:spPr>
          <a:xfrm>
            <a:off x="5333316" y="1131236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FISHNET</a:t>
            </a:r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85607F4D-21E5-45BE-B423-4B27EC2000BF}"/>
              </a:ext>
            </a:extLst>
          </p:cNvPr>
          <p:cNvSpPr txBox="1"/>
          <p:nvPr/>
        </p:nvSpPr>
        <p:spPr>
          <a:xfrm>
            <a:off x="777981" y="1125562"/>
            <a:ext cx="2646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ПОЧТОВЫЕ ИНДЕКСЫ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7" name="Picture 4" descr="H3: Uber's Hexagonal Hierarchical Spatial Index">
            <a:extLst>
              <a:ext uri="{FF2B5EF4-FFF2-40B4-BE49-F238E27FC236}">
                <a16:creationId xmlns:a16="http://schemas.microsoft.com/office/drawing/2014/main" id="{7546C685-96CD-4A43-8C07-4A0B8F83C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04072" y="1858373"/>
            <a:ext cx="2551796" cy="2361628"/>
          </a:xfrm>
          <a:prstGeom prst="rect">
            <a:avLst/>
          </a:prstGeom>
          <a:noFill/>
        </p:spPr>
      </p:pic>
      <p:pic>
        <p:nvPicPr>
          <p:cNvPr id="18" name="Picture 7">
            <a:extLst>
              <a:ext uri="{FF2B5EF4-FFF2-40B4-BE49-F238E27FC236}">
                <a16:creationId xmlns:a16="http://schemas.microsoft.com/office/drawing/2014/main" id="{214D6626-D0C3-42E6-850E-697986743C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61" t="6591" r="32879" b="1923"/>
          <a:stretch>
            <a:fillRect/>
          </a:stretch>
        </p:blipFill>
        <p:spPr>
          <a:xfrm>
            <a:off x="4873239" y="1790290"/>
            <a:ext cx="2034561" cy="2429711"/>
          </a:xfrm>
          <a:prstGeom prst="rect">
            <a:avLst/>
          </a:prstGeom>
        </p:spPr>
      </p:pic>
      <p:pic>
        <p:nvPicPr>
          <p:cNvPr id="19" name="Picture 4" descr="London map: UK Tourist Information, guide and advice: UK Hotel and Guest  House Directory">
            <a:extLst>
              <a:ext uri="{FF2B5EF4-FFF2-40B4-BE49-F238E27FC236}">
                <a16:creationId xmlns:a16="http://schemas.microsoft.com/office/drawing/2014/main" id="{68C41E82-BAA6-48EC-88DF-71E3C6D09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1406" y="1818125"/>
            <a:ext cx="2326459" cy="2293543"/>
          </a:xfrm>
          <a:prstGeom prst="rect">
            <a:avLst/>
          </a:prstGeom>
          <a:noFill/>
        </p:spPr>
      </p:pic>
      <p:sp>
        <p:nvSpPr>
          <p:cNvPr id="20" name="TextBox 4">
            <a:extLst>
              <a:ext uri="{FF2B5EF4-FFF2-40B4-BE49-F238E27FC236}">
                <a16:creationId xmlns:a16="http://schemas.microsoft.com/office/drawing/2014/main" id="{42252FBA-2677-48DE-84EB-EA8DA0942B4B}"/>
              </a:ext>
            </a:extLst>
          </p:cNvPr>
          <p:cNvSpPr txBox="1"/>
          <p:nvPr/>
        </p:nvSpPr>
        <p:spPr>
          <a:xfrm>
            <a:off x="8164363" y="4579326"/>
            <a:ext cx="31029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Открытая библиотека от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Uber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Равномерно распределенная агрегация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17 уровней разрешений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Иерархическая система организации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8E85F8B2-439A-4FF9-8CD3-6883B31B4D57}"/>
              </a:ext>
            </a:extLst>
          </p:cNvPr>
          <p:cNvSpPr txBox="1"/>
          <p:nvPr/>
        </p:nvSpPr>
        <p:spPr>
          <a:xfrm>
            <a:off x="4376792" y="4579326"/>
            <a:ext cx="30940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Легко построить – доступна в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GIS </a:t>
            </a: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по умолчанию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Используется мобильными операторами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Неравное расстояние между соседними квадратами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2DE5B655-364F-423B-8000-71B463153DB7}"/>
              </a:ext>
            </a:extLst>
          </p:cNvPr>
          <p:cNvSpPr txBox="1"/>
          <p:nvPr/>
        </p:nvSpPr>
        <p:spPr>
          <a:xfrm>
            <a:off x="595902" y="4579326"/>
            <a:ext cx="30294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Используются официальными органами статистики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Границы индексов – не всегда открытые данные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Зоны разного размера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636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0B8DD31-9F91-4999-8088-7F0D3E7A0B6C}"/>
              </a:ext>
            </a:extLst>
          </p:cNvPr>
          <p:cNvSpPr/>
          <p:nvPr/>
        </p:nvSpPr>
        <p:spPr>
          <a:xfrm>
            <a:off x="0" y="6709024"/>
            <a:ext cx="12192000" cy="169524"/>
          </a:xfrm>
          <a:prstGeom prst="rect">
            <a:avLst/>
          </a:prstGeom>
          <a:solidFill>
            <a:srgbClr val="245D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A0DBD5F4-E20A-4F2A-B3C5-7118E08868F9}"/>
              </a:ext>
            </a:extLst>
          </p:cNvPr>
          <p:cNvSpPr/>
          <p:nvPr/>
        </p:nvSpPr>
        <p:spPr>
          <a:xfrm>
            <a:off x="11539624" y="6349699"/>
            <a:ext cx="462068" cy="462068"/>
          </a:xfrm>
          <a:prstGeom prst="ellipse">
            <a:avLst/>
          </a:prstGeom>
          <a:solidFill>
            <a:schemeClr val="bg1"/>
          </a:solidFill>
          <a:ln w="76200">
            <a:solidFill>
              <a:srgbClr val="245D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F2DF32-5004-4433-BBC5-048C5F77E49C}"/>
              </a:ext>
            </a:extLst>
          </p:cNvPr>
          <p:cNvSpPr txBox="1"/>
          <p:nvPr/>
        </p:nvSpPr>
        <p:spPr>
          <a:xfrm>
            <a:off x="11614205" y="6385793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7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12A3D1B-4FE3-4DB7-8BA9-FF3A3DA76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83" y="72097"/>
            <a:ext cx="11986517" cy="893851"/>
          </a:xfrm>
        </p:spPr>
        <p:txBody>
          <a:bodyPr>
            <a:normAutofit/>
          </a:bodyPr>
          <a:lstStyle/>
          <a:p>
            <a:r>
              <a:rPr lang="ru-RU" sz="4400" b="1" dirty="0">
                <a:solidFill>
                  <a:srgbClr val="005AAA"/>
                </a:solidFill>
                <a:latin typeface="Cambria" panose="02040503050406030204" pitchFamily="18" charset="0"/>
                <a:cs typeface="Times New Roman" pitchFamily="18" charset="0"/>
              </a:rPr>
              <a:t>Проекции для представления </a:t>
            </a:r>
            <a:r>
              <a:rPr lang="ru-RU" sz="4400" b="1" dirty="0" err="1">
                <a:solidFill>
                  <a:srgbClr val="005AAA"/>
                </a:solidFill>
                <a:latin typeface="Cambria" panose="02040503050406030204" pitchFamily="18" charset="0"/>
                <a:cs typeface="Times New Roman" pitchFamily="18" charset="0"/>
              </a:rPr>
              <a:t>геоданных</a:t>
            </a:r>
            <a:endParaRPr lang="en-US" sz="4400" b="1" dirty="0">
              <a:solidFill>
                <a:srgbClr val="005AAA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E75FF6BB-1C72-466F-B85E-AC4967E5DA7D}"/>
              </a:ext>
            </a:extLst>
          </p:cNvPr>
          <p:cNvSpPr/>
          <p:nvPr/>
        </p:nvSpPr>
        <p:spPr>
          <a:xfrm>
            <a:off x="513711" y="2013741"/>
            <a:ext cx="3174715" cy="4130346"/>
          </a:xfrm>
          <a:prstGeom prst="roundRect">
            <a:avLst>
              <a:gd name="adj" fmla="val 3722"/>
            </a:avLst>
          </a:prstGeom>
          <a:noFill/>
          <a:ln>
            <a:solidFill>
              <a:srgbClr val="245D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E0B0CE94-5AC7-4386-957B-52738D1B8BE7}"/>
              </a:ext>
            </a:extLst>
          </p:cNvPr>
          <p:cNvSpPr/>
          <p:nvPr/>
        </p:nvSpPr>
        <p:spPr>
          <a:xfrm>
            <a:off x="4303163" y="2013741"/>
            <a:ext cx="3174715" cy="4130346"/>
          </a:xfrm>
          <a:prstGeom prst="roundRect">
            <a:avLst>
              <a:gd name="adj" fmla="val 3722"/>
            </a:avLst>
          </a:prstGeom>
          <a:noFill/>
          <a:ln>
            <a:solidFill>
              <a:srgbClr val="245D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8A6CF7F2-671A-4E64-A44D-4F3414BF3D57}"/>
              </a:ext>
            </a:extLst>
          </p:cNvPr>
          <p:cNvSpPr/>
          <p:nvPr/>
        </p:nvSpPr>
        <p:spPr>
          <a:xfrm>
            <a:off x="8092614" y="2013741"/>
            <a:ext cx="3174715" cy="4130346"/>
          </a:xfrm>
          <a:prstGeom prst="roundRect">
            <a:avLst>
              <a:gd name="adj" fmla="val 3722"/>
            </a:avLst>
          </a:prstGeom>
          <a:noFill/>
          <a:ln>
            <a:solidFill>
              <a:srgbClr val="245D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F768836D-A364-430D-876B-9C2560E294E2}"/>
              </a:ext>
            </a:extLst>
          </p:cNvPr>
          <p:cNvSpPr txBox="1"/>
          <p:nvPr/>
        </p:nvSpPr>
        <p:spPr>
          <a:xfrm>
            <a:off x="7256100" y="1277439"/>
            <a:ext cx="4706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ПРОЕКЦИЯ </a:t>
            </a:r>
          </a:p>
          <a:p>
            <a:pPr algn="ctr"/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МНОГОГРАННЫЙ  ГЛОБУС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D6D8C6-124D-41A4-961E-3296FC8AF631}"/>
              </a:ext>
            </a:extLst>
          </p:cNvPr>
          <p:cNvSpPr txBox="1"/>
          <p:nvPr/>
        </p:nvSpPr>
        <p:spPr>
          <a:xfrm>
            <a:off x="4166789" y="1415938"/>
            <a:ext cx="351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СИСТЕМА КООРДИНАТ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WGS 84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732C325-D016-4A32-B913-E6E528EF7FCB}"/>
              </a:ext>
            </a:extLst>
          </p:cNvPr>
          <p:cNvSpPr txBox="1"/>
          <p:nvPr/>
        </p:nvSpPr>
        <p:spPr>
          <a:xfrm>
            <a:off x="706941" y="1415938"/>
            <a:ext cx="2807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ПРОЕКЦИЯ МЕРКАТОРА</a:t>
            </a: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A11F2F05-3CDC-4FC1-8C99-CEDF1AB085E4}"/>
              </a:ext>
            </a:extLst>
          </p:cNvPr>
          <p:cNvSpPr txBox="1"/>
          <p:nvPr/>
        </p:nvSpPr>
        <p:spPr>
          <a:xfrm>
            <a:off x="8164363" y="4435494"/>
            <a:ext cx="3102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минимальная ошибка при измерении расстояния между объектами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47C0E600-1BB9-4CAC-B965-0B471EA69A72}"/>
              </a:ext>
            </a:extLst>
          </p:cNvPr>
          <p:cNvSpPr txBox="1"/>
          <p:nvPr/>
        </p:nvSpPr>
        <p:spPr>
          <a:xfrm>
            <a:off x="4376792" y="4435494"/>
            <a:ext cx="30940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координаты относительно центра масс Земли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единая для всей планеты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используется в GPS</a:t>
            </a: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D0228CEB-A360-4424-856C-14FE5D17CB8E}"/>
              </a:ext>
            </a:extLst>
          </p:cNvPr>
          <p:cNvSpPr txBox="1"/>
          <p:nvPr/>
        </p:nvSpPr>
        <p:spPr>
          <a:xfrm>
            <a:off x="595902" y="4435494"/>
            <a:ext cx="30294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равноугольная цилиндрическая система координат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для навигации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масштаб увеличивается от экватора к полюсам</a:t>
            </a:r>
          </a:p>
        </p:txBody>
      </p:sp>
      <p:pic>
        <p:nvPicPr>
          <p:cNvPr id="20" name="Picture 8" descr="the “Dymaxion” polyhedral projection">
            <a:extLst>
              <a:ext uri="{FF2B5EF4-FFF2-40B4-BE49-F238E27FC236}">
                <a16:creationId xmlns:a16="http://schemas.microsoft.com/office/drawing/2014/main" id="{612CBB40-244E-4EF6-B379-AA61ADBD3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09717" y="2373419"/>
            <a:ext cx="2873805" cy="1357573"/>
          </a:xfrm>
          <a:prstGeom prst="rect">
            <a:avLst/>
          </a:prstGeom>
          <a:noFill/>
        </p:spPr>
      </p:pic>
      <p:pic>
        <p:nvPicPr>
          <p:cNvPr id="21" name="Picture 10">
            <a:extLst>
              <a:ext uri="{FF2B5EF4-FFF2-40B4-BE49-F238E27FC236}">
                <a16:creationId xmlns:a16="http://schemas.microsoft.com/office/drawing/2014/main" id="{74024548-0E5A-4C75-B8D3-1A2E2FD89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08478" y="2155562"/>
            <a:ext cx="1985179" cy="1985179"/>
          </a:xfrm>
          <a:prstGeom prst="rect">
            <a:avLst/>
          </a:prstGeom>
          <a:noFill/>
        </p:spPr>
      </p:pic>
      <p:pic>
        <p:nvPicPr>
          <p:cNvPr id="22" name="Picture 14" descr="Redefining the Face Of Beauty : QATAR, THE ONLY FLAG IN THE WORLD THAT  BEGINS WITH THE LETTER Q!">
            <a:extLst>
              <a:ext uri="{FF2B5EF4-FFF2-40B4-BE49-F238E27FC236}">
                <a16:creationId xmlns:a16="http://schemas.microsoft.com/office/drawing/2014/main" id="{CDEE8F63-9B77-44CF-9284-3AEBF1771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05020" y="2373419"/>
            <a:ext cx="2751602" cy="14447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03724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E7643C7-0227-4297-81E5-688827E3AF7E}"/>
              </a:ext>
            </a:extLst>
          </p:cNvPr>
          <p:cNvSpPr/>
          <p:nvPr/>
        </p:nvSpPr>
        <p:spPr>
          <a:xfrm>
            <a:off x="0" y="3403316"/>
            <a:ext cx="3082247" cy="3924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CB30E58-D8C6-41A9-900C-DA2C78B26F09}"/>
              </a:ext>
            </a:extLst>
          </p:cNvPr>
          <p:cNvSpPr/>
          <p:nvPr/>
        </p:nvSpPr>
        <p:spPr>
          <a:xfrm>
            <a:off x="0" y="6709024"/>
            <a:ext cx="12192000" cy="169524"/>
          </a:xfrm>
          <a:prstGeom prst="rect">
            <a:avLst/>
          </a:prstGeom>
          <a:solidFill>
            <a:srgbClr val="245D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E2C3DD77-21E7-4345-A61D-E5FC7ADC45BF}"/>
              </a:ext>
            </a:extLst>
          </p:cNvPr>
          <p:cNvSpPr/>
          <p:nvPr/>
        </p:nvSpPr>
        <p:spPr>
          <a:xfrm>
            <a:off x="11539624" y="6349699"/>
            <a:ext cx="462068" cy="462068"/>
          </a:xfrm>
          <a:prstGeom prst="ellipse">
            <a:avLst/>
          </a:prstGeom>
          <a:solidFill>
            <a:schemeClr val="bg1"/>
          </a:solidFill>
          <a:ln w="76200">
            <a:solidFill>
              <a:srgbClr val="245D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BD878D-2A55-4A8D-9FCE-AE3321C4FF5D}"/>
              </a:ext>
            </a:extLst>
          </p:cNvPr>
          <p:cNvSpPr txBox="1"/>
          <p:nvPr/>
        </p:nvSpPr>
        <p:spPr>
          <a:xfrm>
            <a:off x="11614205" y="6385793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8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426920D-0561-408A-ABF7-791955413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83" y="72097"/>
            <a:ext cx="11986517" cy="893851"/>
          </a:xfrm>
        </p:spPr>
        <p:txBody>
          <a:bodyPr>
            <a:normAutofit/>
          </a:bodyPr>
          <a:lstStyle/>
          <a:p>
            <a:r>
              <a:rPr lang="ru-RU" sz="4400" b="1" dirty="0">
                <a:solidFill>
                  <a:srgbClr val="005AAA"/>
                </a:solidFill>
                <a:latin typeface="Cambria" panose="02040503050406030204" pitchFamily="18" charset="0"/>
                <a:cs typeface="Times New Roman" pitchFamily="18" charset="0"/>
              </a:rPr>
              <a:t>Особенности работы с </a:t>
            </a:r>
            <a:r>
              <a:rPr lang="ru-RU" sz="4400" b="1" dirty="0" err="1">
                <a:solidFill>
                  <a:srgbClr val="005AAA"/>
                </a:solidFill>
                <a:latin typeface="Cambria" panose="02040503050406030204" pitchFamily="18" charset="0"/>
                <a:cs typeface="Times New Roman" pitchFamily="18" charset="0"/>
              </a:rPr>
              <a:t>геоданными</a:t>
            </a:r>
            <a:endParaRPr lang="en-US" sz="4400" b="1" dirty="0">
              <a:solidFill>
                <a:srgbClr val="005AAA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AC77145-02FA-4603-9A07-14013BB80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39" y="1537181"/>
            <a:ext cx="11033166" cy="13498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b="1" dirty="0">
                <a:latin typeface="Cambria" panose="02040503050406030204" pitchFamily="18" charset="0"/>
                <a:ea typeface="Cambria" panose="02040503050406030204" pitchFamily="18" charset="0"/>
              </a:rPr>
              <a:t>Формат: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geojson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ESRI Shapefile,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kml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/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kmz</a:t>
            </a:r>
            <a:endParaRPr lang="ru-R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sz="2000" b="1" dirty="0">
                <a:latin typeface="Cambria" panose="02040503050406030204" pitchFamily="18" charset="0"/>
                <a:ea typeface="Cambria" panose="02040503050406030204" pitchFamily="18" charset="0"/>
              </a:rPr>
              <a:t>Представление: </a:t>
            </a:r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точка, полигон, линия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sz="2000" b="1" dirty="0">
                <a:latin typeface="Cambria" panose="02040503050406030204" pitchFamily="18" charset="0"/>
                <a:ea typeface="Cambria" panose="02040503050406030204" pitchFamily="18" charset="0"/>
              </a:rPr>
              <a:t>Геометрические функции:  </a:t>
            </a:r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пересечение, буферизация, расстояние и </a:t>
            </a:r>
            <a:r>
              <a:rPr lang="ru-RU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тд</a:t>
            </a:r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0" indent="0">
              <a:buNone/>
            </a:pP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05287890-2F02-4E0A-9C5C-2FA02B80FB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259801"/>
              </p:ext>
            </p:extLst>
          </p:nvPr>
        </p:nvGraphicFramePr>
        <p:xfrm>
          <a:off x="791067" y="4178724"/>
          <a:ext cx="10815347" cy="99534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54459">
                  <a:extLst>
                    <a:ext uri="{9D8B030D-6E8A-4147-A177-3AD203B41FA5}">
                      <a16:colId xmlns:a16="http://schemas.microsoft.com/office/drawing/2014/main" val="3965185909"/>
                    </a:ext>
                  </a:extLst>
                </a:gridCol>
                <a:gridCol w="1754459">
                  <a:extLst>
                    <a:ext uri="{9D8B030D-6E8A-4147-A177-3AD203B41FA5}">
                      <a16:colId xmlns:a16="http://schemas.microsoft.com/office/drawing/2014/main" val="2975791621"/>
                    </a:ext>
                  </a:extLst>
                </a:gridCol>
                <a:gridCol w="1754459">
                  <a:extLst>
                    <a:ext uri="{9D8B030D-6E8A-4147-A177-3AD203B41FA5}">
                      <a16:colId xmlns:a16="http://schemas.microsoft.com/office/drawing/2014/main" val="3063461834"/>
                    </a:ext>
                  </a:extLst>
                </a:gridCol>
                <a:gridCol w="2170096">
                  <a:extLst>
                    <a:ext uri="{9D8B030D-6E8A-4147-A177-3AD203B41FA5}">
                      <a16:colId xmlns:a16="http://schemas.microsoft.com/office/drawing/2014/main" val="1671737550"/>
                    </a:ext>
                  </a:extLst>
                </a:gridCol>
                <a:gridCol w="1119515">
                  <a:extLst>
                    <a:ext uri="{9D8B030D-6E8A-4147-A177-3AD203B41FA5}">
                      <a16:colId xmlns:a16="http://schemas.microsoft.com/office/drawing/2014/main" val="3112510622"/>
                    </a:ext>
                  </a:extLst>
                </a:gridCol>
                <a:gridCol w="2262359">
                  <a:extLst>
                    <a:ext uri="{9D8B030D-6E8A-4147-A177-3AD203B41FA5}">
                      <a16:colId xmlns:a16="http://schemas.microsoft.com/office/drawing/2014/main" val="3155645562"/>
                    </a:ext>
                  </a:extLst>
                </a:gridCol>
              </a:tblGrid>
              <a:tr h="35526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HEX ID</a:t>
                      </a:r>
                      <a:endParaRPr lang="en-RU" sz="1600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U" sz="1600" dirty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GEOMETRY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U" sz="1600" dirty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HOUSEHOLDS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U" sz="1600" dirty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DISTANCE2STORE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U" sz="1600" dirty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ORDERS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RU" sz="1600" dirty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BUSSINESS_CENTRES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926266"/>
                  </a:ext>
                </a:extLst>
              </a:tr>
              <a:tr h="495817">
                <a:tc>
                  <a:txBody>
                    <a:bodyPr/>
                    <a:lstStyle/>
                    <a:p>
                      <a:pPr algn="r" fontAlgn="t"/>
                      <a:r>
                        <a:rPr lang="en-GB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8911aa45d63ffff</a:t>
                      </a:r>
                    </a:p>
                  </a:txBody>
                  <a:tcPr marL="47625" marR="47625" marT="47625" marB="47625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i="0" kern="12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POLYGON ((37.40605 55.72640, 37.40615 55.72552..</a:t>
                      </a:r>
                      <a:endParaRPr lang="en-RU" sz="110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RU" sz="16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60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RU" sz="16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550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RU" sz="16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RU" sz="16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635955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1827918-9FE2-4F86-B409-5607FC96F79B}"/>
              </a:ext>
            </a:extLst>
          </p:cNvPr>
          <p:cNvSpPr txBox="1"/>
          <p:nvPr/>
        </p:nvSpPr>
        <p:spPr>
          <a:xfrm>
            <a:off x="685276" y="3429000"/>
            <a:ext cx="2396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1800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ПРИМЕР ДАТАСЕТА</a:t>
            </a:r>
            <a:endParaRPr lang="en-US" sz="1800" dirty="0">
              <a:solidFill>
                <a:schemeClr val="accent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34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CB30E58-D8C6-41A9-900C-DA2C78B26F09}"/>
              </a:ext>
            </a:extLst>
          </p:cNvPr>
          <p:cNvSpPr/>
          <p:nvPr/>
        </p:nvSpPr>
        <p:spPr>
          <a:xfrm>
            <a:off x="0" y="6709024"/>
            <a:ext cx="12192000" cy="169524"/>
          </a:xfrm>
          <a:prstGeom prst="rect">
            <a:avLst/>
          </a:prstGeom>
          <a:solidFill>
            <a:srgbClr val="245D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E2C3DD77-21E7-4345-A61D-E5FC7ADC45BF}"/>
              </a:ext>
            </a:extLst>
          </p:cNvPr>
          <p:cNvSpPr/>
          <p:nvPr/>
        </p:nvSpPr>
        <p:spPr>
          <a:xfrm>
            <a:off x="11539624" y="6349699"/>
            <a:ext cx="462068" cy="462068"/>
          </a:xfrm>
          <a:prstGeom prst="ellipse">
            <a:avLst/>
          </a:prstGeom>
          <a:solidFill>
            <a:schemeClr val="bg1"/>
          </a:solidFill>
          <a:ln w="76200">
            <a:solidFill>
              <a:srgbClr val="245D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BD878D-2A55-4A8D-9FCE-AE3321C4FF5D}"/>
              </a:ext>
            </a:extLst>
          </p:cNvPr>
          <p:cNvSpPr txBox="1"/>
          <p:nvPr/>
        </p:nvSpPr>
        <p:spPr>
          <a:xfrm>
            <a:off x="11614205" y="6385793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9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426920D-0561-408A-ABF7-791955413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83" y="72097"/>
            <a:ext cx="11986517" cy="893851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005AAA"/>
                </a:solidFill>
                <a:latin typeface="Cambria" panose="02040503050406030204" pitchFamily="18" charset="0"/>
                <a:cs typeface="Times New Roman" pitchFamily="18" charset="0"/>
              </a:rPr>
              <a:t>Модели в пространственном анализе</a:t>
            </a:r>
            <a:endParaRPr lang="en-US" sz="4400" b="1" dirty="0">
              <a:solidFill>
                <a:srgbClr val="005AAA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45BB76-5E17-0A42-97F9-4C6902849F67}"/>
              </a:ext>
            </a:extLst>
          </p:cNvPr>
          <p:cNvSpPr/>
          <p:nvPr/>
        </p:nvSpPr>
        <p:spPr>
          <a:xfrm>
            <a:off x="1792636" y="2112513"/>
            <a:ext cx="6096000" cy="32440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mbria" panose="02040503050406030204" pitchFamily="18" charset="0"/>
              </a:rPr>
              <a:t>Socio - economics models</a:t>
            </a:r>
            <a:endParaRPr lang="ru-RU" sz="2800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mbria" panose="02040503050406030204" pitchFamily="18" charset="0"/>
              </a:rPr>
              <a:t>Location models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mbria" panose="02040503050406030204" pitchFamily="18" charset="0"/>
              </a:rPr>
              <a:t>Network analysis</a:t>
            </a:r>
            <a:endParaRPr lang="ru-RU" sz="2800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mbria" panose="02040503050406030204" pitchFamily="18" charset="0"/>
              </a:rPr>
              <a:t>Spatial Clustering</a:t>
            </a:r>
            <a:r>
              <a:rPr lang="ru-RU" sz="2800" dirty="0">
                <a:latin typeface="Cambria" panose="02040503050406030204" pitchFamily="18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mbria" panose="02040503050406030204" pitchFamily="18" charset="0"/>
              </a:rPr>
              <a:t>Spatial interaction models</a:t>
            </a:r>
          </a:p>
        </p:txBody>
      </p:sp>
    </p:spTree>
    <p:extLst>
      <p:ext uri="{BB962C8B-B14F-4D97-AF65-F5344CB8AC3E}">
        <p14:creationId xmlns:p14="http://schemas.microsoft.com/office/powerpoint/2010/main" val="302436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9511</TotalTime>
  <Words>865</Words>
  <Application>Microsoft Macintosh PowerPoint</Application>
  <PresentationFormat>Widescreen</PresentationFormat>
  <Paragraphs>168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</vt:lpstr>
      <vt:lpstr>Office Theme</vt:lpstr>
      <vt:lpstr>PowerPoint Presentation</vt:lpstr>
      <vt:lpstr>О чем будет рассказ</vt:lpstr>
      <vt:lpstr>Задачи геоанализа в маркетинге</vt:lpstr>
      <vt:lpstr>Типы используемых данные</vt:lpstr>
      <vt:lpstr>Вектор и растр</vt:lpstr>
      <vt:lpstr>Способы агрегации данных в пространстве</vt:lpstr>
      <vt:lpstr>Проекции для представления геоданных</vt:lpstr>
      <vt:lpstr>Особенности работы с геоданными</vt:lpstr>
      <vt:lpstr>Модели в пространственном анализе</vt:lpstr>
      <vt:lpstr>PowerPoint Presentation</vt:lpstr>
      <vt:lpstr>PowerPoint Presentation</vt:lpstr>
      <vt:lpstr>Пространственная автокорреляция</vt:lpstr>
      <vt:lpstr>PowerPoint Presentation</vt:lpstr>
      <vt:lpstr>Задача</vt:lpstr>
      <vt:lpstr>PowerPoint Presentation</vt:lpstr>
      <vt:lpstr>PowerPoint Presentation</vt:lpstr>
      <vt:lpstr>PowerPoint Presentation</vt:lpstr>
      <vt:lpstr>PowerPoint Presentation</vt:lpstr>
      <vt:lpstr>Что еще почитать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Inessa Tregubova</dc:creator>
  <cp:lastModifiedBy>Inessa Tregubova</cp:lastModifiedBy>
  <cp:revision>8</cp:revision>
  <dcterms:created xsi:type="dcterms:W3CDTF">2021-09-10T19:46:49Z</dcterms:created>
  <dcterms:modified xsi:type="dcterms:W3CDTF">2021-09-17T15:04:55Z</dcterms:modified>
</cp:coreProperties>
</file>